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6"/>
    <p:restoredTop sz="94637"/>
  </p:normalViewPr>
  <p:slideViewPr>
    <p:cSldViewPr snapToGrid="0" snapToObjects="1">
      <p:cViewPr>
        <p:scale>
          <a:sx n="177" d="100"/>
          <a:sy n="177" d="100"/>
        </p:scale>
        <p:origin x="-1304" y="-8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0209-9FB1-F244-9E2E-E1BCA8928C3B}" type="datetimeFigureOut">
              <a:rPr kumimoji="1" lang="ja-JP" altLang="en-US" smtClean="0"/>
              <a:t>19/12/03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BD8D-8081-FD4F-856F-3B8208FFBB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089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0209-9FB1-F244-9E2E-E1BCA8928C3B}" type="datetimeFigureOut">
              <a:rPr kumimoji="1" lang="ja-JP" altLang="en-US" smtClean="0"/>
              <a:t>19/12/03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BD8D-8081-FD4F-856F-3B8208FFBB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46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0209-9FB1-F244-9E2E-E1BCA8928C3B}" type="datetimeFigureOut">
              <a:rPr kumimoji="1" lang="ja-JP" altLang="en-US" smtClean="0"/>
              <a:t>19/12/03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BD8D-8081-FD4F-856F-3B8208FFBB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95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0209-9FB1-F244-9E2E-E1BCA8928C3B}" type="datetimeFigureOut">
              <a:rPr kumimoji="1" lang="ja-JP" altLang="en-US" smtClean="0"/>
              <a:t>19/12/03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BD8D-8081-FD4F-856F-3B8208FFBB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89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0209-9FB1-F244-9E2E-E1BCA8928C3B}" type="datetimeFigureOut">
              <a:rPr kumimoji="1" lang="ja-JP" altLang="en-US" smtClean="0"/>
              <a:t>19/12/03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BD8D-8081-FD4F-856F-3B8208FFBB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23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0209-9FB1-F244-9E2E-E1BCA8928C3B}" type="datetimeFigureOut">
              <a:rPr kumimoji="1" lang="ja-JP" altLang="en-US" smtClean="0"/>
              <a:t>19/12/03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BD8D-8081-FD4F-856F-3B8208FFBB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377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0209-9FB1-F244-9E2E-E1BCA8928C3B}" type="datetimeFigureOut">
              <a:rPr kumimoji="1" lang="ja-JP" altLang="en-US" smtClean="0"/>
              <a:t>19/12/03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BD8D-8081-FD4F-856F-3B8208FFBB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238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0209-9FB1-F244-9E2E-E1BCA8928C3B}" type="datetimeFigureOut">
              <a:rPr kumimoji="1" lang="ja-JP" altLang="en-US" smtClean="0"/>
              <a:t>19/12/03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BD8D-8081-FD4F-856F-3B8208FFBB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67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0209-9FB1-F244-9E2E-E1BCA8928C3B}" type="datetimeFigureOut">
              <a:rPr kumimoji="1" lang="ja-JP" altLang="en-US" smtClean="0"/>
              <a:t>19/12/03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BD8D-8081-FD4F-856F-3B8208FFBB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92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0209-9FB1-F244-9E2E-E1BCA8928C3B}" type="datetimeFigureOut">
              <a:rPr kumimoji="1" lang="ja-JP" altLang="en-US" smtClean="0"/>
              <a:t>19/12/03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BD8D-8081-FD4F-856F-3B8208FFBB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31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0209-9FB1-F244-9E2E-E1BCA8928C3B}" type="datetimeFigureOut">
              <a:rPr kumimoji="1" lang="ja-JP" altLang="en-US" smtClean="0"/>
              <a:t>19/12/03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BD8D-8081-FD4F-856F-3B8208FFBB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926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50209-9FB1-F244-9E2E-E1BCA8928C3B}" type="datetimeFigureOut">
              <a:rPr kumimoji="1" lang="ja-JP" altLang="en-US" smtClean="0"/>
              <a:t>19/12/03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1BD8D-8081-FD4F-856F-3B8208FFBB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085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xmlns="" id="{AA5CBC20-06F6-674A-89AC-F27758DC9E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126126"/>
              </p:ext>
            </p:extLst>
          </p:nvPr>
        </p:nvGraphicFramePr>
        <p:xfrm>
          <a:off x="449626" y="1395814"/>
          <a:ext cx="6325311" cy="7698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652">
                  <a:extLst>
                    <a:ext uri="{9D8B030D-6E8A-4147-A177-3AD203B41FA5}">
                      <a16:colId xmlns:a16="http://schemas.microsoft.com/office/drawing/2014/main" xmlns="" val="3960513945"/>
                    </a:ext>
                  </a:extLst>
                </a:gridCol>
                <a:gridCol w="648800">
                  <a:extLst>
                    <a:ext uri="{9D8B030D-6E8A-4147-A177-3AD203B41FA5}">
                      <a16:colId xmlns:a16="http://schemas.microsoft.com/office/drawing/2014/main" xmlns="" val="378278392"/>
                    </a:ext>
                  </a:extLst>
                </a:gridCol>
                <a:gridCol w="498015">
                  <a:extLst>
                    <a:ext uri="{9D8B030D-6E8A-4147-A177-3AD203B41FA5}">
                      <a16:colId xmlns:a16="http://schemas.microsoft.com/office/drawing/2014/main" xmlns="" val="3591398099"/>
                    </a:ext>
                  </a:extLst>
                </a:gridCol>
                <a:gridCol w="3756232">
                  <a:extLst>
                    <a:ext uri="{9D8B030D-6E8A-4147-A177-3AD203B41FA5}">
                      <a16:colId xmlns:a16="http://schemas.microsoft.com/office/drawing/2014/main" xmlns="" val="1794555446"/>
                    </a:ext>
                  </a:extLst>
                </a:gridCol>
                <a:gridCol w="711612">
                  <a:extLst>
                    <a:ext uri="{9D8B030D-6E8A-4147-A177-3AD203B41FA5}">
                      <a16:colId xmlns:a16="http://schemas.microsoft.com/office/drawing/2014/main" xmlns="" val="1787772428"/>
                    </a:ext>
                  </a:extLst>
                </a:gridCol>
              </a:tblGrid>
              <a:tr h="245760">
                <a:tc gridSpan="2">
                  <a:txBody>
                    <a:bodyPr/>
                    <a:lstStyle/>
                    <a:p>
                      <a:r>
                        <a:rPr kumimoji="1" lang="ja-JP" altLang="en-US" sz="900"/>
                        <a:t>ステージ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No</a:t>
                      </a:r>
                      <a:endParaRPr kumimoji="1" lang="ja-JP" altLang="en-US" sz="9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/>
                        <a:t>チェックポイント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/>
                        <a:t>チェック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69113842"/>
                  </a:ext>
                </a:extLst>
              </a:tr>
              <a:tr h="245760">
                <a:tc rowSpan="3" gridSpan="2">
                  <a:txBody>
                    <a:bodyPr/>
                    <a:lstStyle/>
                    <a:p>
                      <a:r>
                        <a:rPr kumimoji="1" lang="ja-JP" altLang="en-US" sz="900"/>
                        <a:t>準備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ja-JP" sz="900" dirty="0">
                          <a:effectLst/>
                        </a:rPr>
                        <a:t>1</a:t>
                      </a:r>
                      <a:endParaRPr lang="ja-JP" altLang="en-US" sz="900">
                        <a:effectLst/>
                      </a:endParaRP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altLang="ja-JP" sz="900" b="1" dirty="0">
                          <a:effectLst/>
                        </a:rPr>
                        <a:t> </a:t>
                      </a:r>
                      <a:r>
                        <a:rPr lang="ja-JP" altLang="en-US" sz="900" b="1">
                          <a:effectLst/>
                        </a:rPr>
                        <a:t>りんごプレゼンで、「投資の成績</a:t>
                      </a:r>
                      <a:r>
                        <a:rPr lang="en-US" altLang="ja-JP" sz="900" b="1" dirty="0">
                          <a:effectLst/>
                        </a:rPr>
                        <a:t>=</a:t>
                      </a:r>
                      <a:r>
                        <a:rPr lang="ja-JP" altLang="en-US" sz="900" b="1">
                          <a:effectLst/>
                        </a:rPr>
                        <a:t>量</a:t>
                      </a:r>
                      <a:r>
                        <a:rPr lang="en-US" altLang="ja-JP" sz="900" b="1" dirty="0">
                          <a:effectLst/>
                        </a:rPr>
                        <a:t>×</a:t>
                      </a:r>
                      <a:r>
                        <a:rPr lang="ja-JP" altLang="en-US" sz="900" b="1">
                          <a:effectLst/>
                        </a:rPr>
                        <a:t>価格」の</a:t>
                      </a:r>
                      <a:r>
                        <a:rPr lang="en-US" altLang="ja-JP" sz="900" b="1" dirty="0">
                          <a:effectLst/>
                        </a:rPr>
                        <a:t>3</a:t>
                      </a:r>
                      <a:r>
                        <a:rPr lang="ja-JP" altLang="en-US" sz="900" b="1">
                          <a:effectLst/>
                        </a:rPr>
                        <a:t>ステップを説明してい</a:t>
                      </a:r>
                      <a:r>
                        <a:rPr lang="en-US" altLang="ja-JP" sz="900" b="1" dirty="0">
                          <a:effectLst/>
                        </a:rPr>
                        <a:t>  </a:t>
                      </a:r>
                    </a:p>
                    <a:p>
                      <a:pPr rtl="0" fontAlgn="b"/>
                      <a:r>
                        <a:rPr lang="en-US" altLang="ja-JP" sz="900" b="1" dirty="0">
                          <a:effectLst/>
                        </a:rPr>
                        <a:t> </a:t>
                      </a:r>
                      <a:r>
                        <a:rPr lang="ja-JP" altLang="en-US" sz="900" b="1">
                          <a:effectLst/>
                        </a:rPr>
                        <a:t>るか？</a:t>
                      </a: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/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88390724"/>
                  </a:ext>
                </a:extLst>
              </a:tr>
              <a:tr h="245760">
                <a:tc gridSpan="2" vMerge="1"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ja-JP" sz="900" dirty="0">
                          <a:effectLst/>
                        </a:rPr>
                        <a:t>2</a:t>
                      </a:r>
                      <a:endParaRPr lang="ja-JP" altLang="en-US" sz="900">
                        <a:effectLst/>
                      </a:endParaRP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altLang="ja-JP" sz="900" b="1" dirty="0">
                          <a:effectLst/>
                        </a:rPr>
                        <a:t> </a:t>
                      </a:r>
                      <a:r>
                        <a:rPr lang="ja-JP" altLang="en-US" sz="900" b="1">
                          <a:effectLst/>
                        </a:rPr>
                        <a:t>紙やホワイトボードに、「誤解」と「投資の成績</a:t>
                      </a:r>
                      <a:r>
                        <a:rPr lang="en-US" altLang="ja-JP" sz="900" b="1" dirty="0">
                          <a:effectLst/>
                        </a:rPr>
                        <a:t>=</a:t>
                      </a:r>
                      <a:r>
                        <a:rPr lang="ja-JP" altLang="en-US" sz="900" b="1">
                          <a:effectLst/>
                        </a:rPr>
                        <a:t>量</a:t>
                      </a:r>
                      <a:r>
                        <a:rPr lang="en-US" altLang="ja-JP" sz="900" b="1" dirty="0">
                          <a:effectLst/>
                        </a:rPr>
                        <a:t>×</a:t>
                      </a:r>
                      <a:r>
                        <a:rPr lang="ja-JP" altLang="en-US" sz="900" b="1">
                          <a:effectLst/>
                        </a:rPr>
                        <a:t>価格」を書いてい</a:t>
                      </a:r>
                      <a:r>
                        <a:rPr lang="en-US" altLang="ja-JP" sz="900" b="1" dirty="0">
                          <a:effectLst/>
                        </a:rPr>
                        <a:t>  </a:t>
                      </a:r>
                      <a:r>
                        <a:rPr lang="ja-JP" altLang="en-US" sz="900" b="1">
                          <a:effectLst/>
                        </a:rPr>
                        <a:t>るか？</a:t>
                      </a: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/>
                        <a:t>□</a:t>
                      </a:r>
                      <a:endParaRPr kumimoji="1" lang="ja-JP" alt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4010946"/>
                  </a:ext>
                </a:extLst>
              </a:tr>
              <a:tr h="245760">
                <a:tc gridSpan="2" vMerge="1"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ja-JP" sz="900" dirty="0">
                          <a:effectLst/>
                        </a:rPr>
                        <a:t>3</a:t>
                      </a: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altLang="ja-JP" sz="900" b="1" dirty="0">
                          <a:effectLst/>
                        </a:rPr>
                        <a:t> </a:t>
                      </a:r>
                      <a:r>
                        <a:rPr lang="ja-JP" altLang="en-US" sz="900" b="1">
                          <a:effectLst/>
                        </a:rPr>
                        <a:t>投資の</a:t>
                      </a:r>
                      <a:r>
                        <a:rPr lang="en-US" altLang="ja-JP" sz="900" b="1" dirty="0">
                          <a:effectLst/>
                        </a:rPr>
                        <a:t>3</a:t>
                      </a:r>
                      <a:r>
                        <a:rPr lang="ja-JP" altLang="en-US" sz="900" b="1">
                          <a:effectLst/>
                        </a:rPr>
                        <a:t>大誤解を説明しているか？</a:t>
                      </a:r>
                      <a:r>
                        <a:rPr lang="en-US" altLang="ja-JP" sz="900" b="1" dirty="0">
                          <a:effectLst/>
                        </a:rPr>
                        <a:t/>
                      </a:r>
                      <a:br>
                        <a:rPr lang="en-US" altLang="ja-JP" sz="900" b="1" dirty="0">
                          <a:effectLst/>
                        </a:rPr>
                      </a:br>
                      <a:r>
                        <a:rPr lang="en-US" altLang="ja-JP" sz="900" b="1" dirty="0">
                          <a:effectLst/>
                        </a:rPr>
                        <a:t> (</a:t>
                      </a:r>
                      <a:r>
                        <a:rPr lang="ja-JP" altLang="en-US" sz="900" b="1">
                          <a:effectLst/>
                        </a:rPr>
                        <a:t>下がったら損する、商品の成績が大事、始めるタイミングが大事</a:t>
                      </a:r>
                      <a:r>
                        <a:rPr lang="en-US" altLang="ja-JP" sz="900" b="1" dirty="0">
                          <a:effectLst/>
                        </a:rPr>
                        <a:t>)</a:t>
                      </a: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/>
                        <a:t>□</a:t>
                      </a:r>
                      <a:endParaRPr kumimoji="1" lang="ja-JP" alt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31916710"/>
                  </a:ext>
                </a:extLst>
              </a:tr>
              <a:tr h="245760">
                <a:tc rowSpan="8">
                  <a:txBody>
                    <a:bodyPr/>
                    <a:lstStyle/>
                    <a:p>
                      <a:r>
                        <a:rPr kumimoji="1" lang="en-US" altLang="ja-JP" sz="900" dirty="0"/>
                        <a:t>STEP1</a:t>
                      </a:r>
                      <a:endParaRPr kumimoji="1" lang="ja-JP" altLang="en-US" sz="9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/>
                        <a:t>5</a:t>
                      </a:r>
                      <a:r>
                        <a:rPr kumimoji="1" lang="ja-JP" altLang="en-US" sz="900"/>
                        <a:t>年目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ja-JP" sz="900" dirty="0">
                          <a:effectLst/>
                        </a:rPr>
                        <a:t>4</a:t>
                      </a:r>
                      <a:endParaRPr lang="ja-JP" altLang="en-US" sz="900">
                        <a:effectLst/>
                      </a:endParaRP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altLang="ja-JP" sz="900" b="1" dirty="0">
                          <a:effectLst/>
                        </a:rPr>
                        <a:t> </a:t>
                      </a:r>
                      <a:r>
                        <a:rPr lang="ja-JP" altLang="en-US" sz="900" b="1">
                          <a:effectLst/>
                        </a:rPr>
                        <a:t>簡単に終わらせているか？</a:t>
                      </a: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/>
                        <a:t>□</a:t>
                      </a:r>
                      <a:endParaRPr kumimoji="1" lang="ja-JP" alt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521576084"/>
                  </a:ext>
                </a:extLst>
              </a:tr>
              <a:tr h="245760">
                <a:tc vMerge="1"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/>
                        <a:t>10</a:t>
                      </a:r>
                      <a:r>
                        <a:rPr kumimoji="1" lang="ja-JP" altLang="en-US" sz="900"/>
                        <a:t>年目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ja-JP" sz="900" dirty="0">
                          <a:effectLst/>
                        </a:rPr>
                        <a:t>5</a:t>
                      </a:r>
                      <a:endParaRPr lang="ja-JP" altLang="en-US" sz="900">
                        <a:effectLst/>
                      </a:endParaRP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altLang="ja-JP" sz="900" b="1" dirty="0">
                          <a:effectLst/>
                        </a:rPr>
                        <a:t> </a:t>
                      </a:r>
                      <a:r>
                        <a:rPr lang="ja-JP" altLang="en-US" sz="900" b="1">
                          <a:effectLst/>
                        </a:rPr>
                        <a:t>一度、相手の答えの値動きを確認しているか？</a:t>
                      </a: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/>
                        <a:t>□</a:t>
                      </a:r>
                      <a:endParaRPr kumimoji="1" lang="ja-JP" alt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005275691"/>
                  </a:ext>
                </a:extLst>
              </a:tr>
              <a:tr h="245760"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/>
                        <a:t>9</a:t>
                      </a:r>
                      <a:r>
                        <a:rPr kumimoji="1" lang="ja-JP" altLang="en-US" sz="900"/>
                        <a:t>年目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ja-JP" sz="900" dirty="0">
                          <a:effectLst/>
                        </a:rPr>
                        <a:t>6</a:t>
                      </a:r>
                      <a:endParaRPr lang="ja-JP" altLang="en-US" sz="900">
                        <a:effectLst/>
                      </a:endParaRP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ja-JP" altLang="en-US" sz="900" b="1">
                          <a:effectLst/>
                        </a:rPr>
                        <a:t>「合計口数」のタブを見せているか？</a:t>
                      </a: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/>
                        <a:t>□</a:t>
                      </a:r>
                      <a:endParaRPr kumimoji="1" lang="ja-JP" alt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301273930"/>
                  </a:ext>
                </a:extLst>
              </a:tr>
              <a:tr h="245760">
                <a:tc vMerge="1"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/>
                        <a:t>9</a:t>
                      </a:r>
                      <a:r>
                        <a:rPr kumimoji="1" lang="ja-JP" altLang="en-US" sz="900"/>
                        <a:t>年目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ja-JP" sz="900" dirty="0">
                          <a:effectLst/>
                        </a:rPr>
                        <a:t>7</a:t>
                      </a:r>
                      <a:endParaRPr lang="ja-JP" altLang="en-US" sz="900">
                        <a:effectLst/>
                      </a:endParaRP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ja-JP" altLang="en-US" sz="900" b="1">
                          <a:effectLst/>
                        </a:rPr>
                        <a:t>「仕入れ」の話をしているか？</a:t>
                      </a: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/>
                        <a:t>□</a:t>
                      </a:r>
                      <a:endParaRPr kumimoji="1" lang="ja-JP" alt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334514105"/>
                  </a:ext>
                </a:extLst>
              </a:tr>
              <a:tr h="245760">
                <a:tc vMerge="1"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/>
                        <a:t>9</a:t>
                      </a:r>
                      <a:r>
                        <a:rPr kumimoji="1" lang="ja-JP" altLang="en-US" sz="900"/>
                        <a:t>年目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ja-JP" sz="900" dirty="0">
                          <a:effectLst/>
                        </a:rPr>
                        <a:t>8</a:t>
                      </a: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ja-JP" altLang="en-US" sz="900" b="1">
                          <a:effectLst/>
                        </a:rPr>
                        <a:t>「量」を隠して、「誤解」の説明をしているか？</a:t>
                      </a:r>
                      <a:r>
                        <a:rPr lang="en-US" altLang="ja-JP" sz="900" b="1" dirty="0">
                          <a:effectLst/>
                        </a:rPr>
                        <a:t>(</a:t>
                      </a:r>
                      <a:r>
                        <a:rPr lang="ja-JP" altLang="en-US" sz="900" b="1">
                          <a:effectLst/>
                        </a:rPr>
                        <a:t>下がったら損をするは「誤解」</a:t>
                      </a:r>
                      <a:r>
                        <a:rPr lang="en-US" altLang="ja-JP" sz="900" b="1" dirty="0">
                          <a:effectLst/>
                        </a:rPr>
                        <a:t>)</a:t>
                      </a: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/>
                        <a:t>□</a:t>
                      </a:r>
                      <a:endParaRPr kumimoji="1" lang="ja-JP" alt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65306604"/>
                  </a:ext>
                </a:extLst>
              </a:tr>
              <a:tr h="245760">
                <a:tc vMerge="1"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/>
                        <a:t>15</a:t>
                      </a:r>
                      <a:r>
                        <a:rPr kumimoji="1" lang="ja-JP" altLang="en-US" sz="900"/>
                        <a:t>年目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ja-JP" sz="900" dirty="0">
                          <a:effectLst/>
                        </a:rPr>
                        <a:t>9</a:t>
                      </a: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ja-JP" altLang="en-US" sz="900" b="1">
                          <a:effectLst/>
                        </a:rPr>
                        <a:t>「量」を隠して、「誤解」の説明</a:t>
                      </a:r>
                      <a:r>
                        <a:rPr lang="en-US" altLang="ja-JP" sz="900" b="1" dirty="0">
                          <a:effectLst/>
                        </a:rPr>
                        <a:t>(2</a:t>
                      </a:r>
                      <a:r>
                        <a:rPr lang="ja-JP" altLang="en-US" sz="900" b="1">
                          <a:effectLst/>
                        </a:rPr>
                        <a:t>回目</a:t>
                      </a:r>
                      <a:r>
                        <a:rPr lang="en-US" altLang="ja-JP" sz="900" b="1" dirty="0">
                          <a:effectLst/>
                        </a:rPr>
                        <a:t>)</a:t>
                      </a:r>
                      <a:r>
                        <a:rPr lang="ja-JP" altLang="en-US" sz="900" b="1">
                          <a:effectLst/>
                        </a:rPr>
                        <a:t>をしているか？</a:t>
                      </a:r>
                      <a:r>
                        <a:rPr lang="en-US" altLang="ja-JP" sz="900" b="1" dirty="0">
                          <a:effectLst/>
                        </a:rPr>
                        <a:t/>
                      </a:r>
                      <a:br>
                        <a:rPr lang="en-US" altLang="ja-JP" sz="900" b="1" dirty="0">
                          <a:effectLst/>
                        </a:rPr>
                      </a:br>
                      <a:r>
                        <a:rPr lang="ja-JP" altLang="en-US" sz="900" b="1">
                          <a:effectLst/>
                        </a:rPr>
                        <a:t>　</a:t>
                      </a:r>
                      <a:r>
                        <a:rPr lang="en-US" altLang="ja-JP" sz="900" b="1" dirty="0">
                          <a:effectLst/>
                        </a:rPr>
                        <a:t>(</a:t>
                      </a:r>
                      <a:r>
                        <a:rPr lang="ja-JP" altLang="en-US" sz="900" b="1">
                          <a:effectLst/>
                        </a:rPr>
                        <a:t>下がったら損をするは「誤解」</a:t>
                      </a:r>
                      <a:r>
                        <a:rPr lang="en-US" altLang="ja-JP" sz="900" b="1" dirty="0">
                          <a:effectLst/>
                        </a:rPr>
                        <a:t>)</a:t>
                      </a: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/>
                        <a:t>□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00145452"/>
                  </a:ext>
                </a:extLst>
              </a:tr>
              <a:tr h="245760">
                <a:tc vMerge="1"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/>
                        <a:t>20</a:t>
                      </a:r>
                      <a:r>
                        <a:rPr kumimoji="1" lang="ja-JP" altLang="en-US" sz="900"/>
                        <a:t>年目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ja-JP" sz="900" dirty="0">
                          <a:effectLst/>
                        </a:rPr>
                        <a:t>10</a:t>
                      </a:r>
                      <a:endParaRPr lang="ja-JP" altLang="en-US" sz="900">
                        <a:effectLst/>
                      </a:endParaRP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ja-JP" altLang="en-US" sz="900" b="1">
                          <a:effectLst/>
                        </a:rPr>
                        <a:t>「合計口数」をきちんと見せているか？</a:t>
                      </a: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/>
                        <a:t>□</a:t>
                      </a:r>
                      <a:endParaRPr kumimoji="1" lang="ja-JP" alt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67791525"/>
                  </a:ext>
                </a:extLst>
              </a:tr>
              <a:tr h="245760">
                <a:tc vMerge="1"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/>
                        <a:t>20</a:t>
                      </a:r>
                      <a:r>
                        <a:rPr kumimoji="1" lang="ja-JP" altLang="en-US" sz="900"/>
                        <a:t>年目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ja-JP" sz="900" dirty="0">
                          <a:effectLst/>
                        </a:rPr>
                        <a:t>11</a:t>
                      </a: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ja-JP" altLang="en-US" sz="900" b="1">
                          <a:effectLst/>
                        </a:rPr>
                        <a:t>「量」を隠して、「誤解」の説明</a:t>
                      </a:r>
                      <a:r>
                        <a:rPr lang="en-US" altLang="ja-JP" sz="900" b="1" dirty="0">
                          <a:effectLst/>
                        </a:rPr>
                        <a:t>(3</a:t>
                      </a:r>
                      <a:r>
                        <a:rPr lang="ja-JP" altLang="en-US" sz="900" b="1">
                          <a:effectLst/>
                        </a:rPr>
                        <a:t>回目</a:t>
                      </a:r>
                      <a:r>
                        <a:rPr lang="en-US" altLang="ja-JP" sz="900" b="1" dirty="0">
                          <a:effectLst/>
                        </a:rPr>
                        <a:t>)</a:t>
                      </a:r>
                      <a:r>
                        <a:rPr lang="ja-JP" altLang="en-US" sz="900" b="1">
                          <a:effectLst/>
                        </a:rPr>
                        <a:t>をしているか？</a:t>
                      </a:r>
                      <a:r>
                        <a:rPr lang="en-US" altLang="ja-JP" sz="900" b="1" dirty="0">
                          <a:effectLst/>
                        </a:rPr>
                        <a:t/>
                      </a:r>
                      <a:br>
                        <a:rPr lang="en-US" altLang="ja-JP" sz="900" b="1" dirty="0">
                          <a:effectLst/>
                        </a:rPr>
                      </a:br>
                      <a:r>
                        <a:rPr lang="en-US" altLang="ja-JP" sz="900" b="1" dirty="0">
                          <a:effectLst/>
                        </a:rPr>
                        <a:t> (</a:t>
                      </a:r>
                      <a:r>
                        <a:rPr lang="ja-JP" altLang="en-US" sz="900" b="1">
                          <a:effectLst/>
                        </a:rPr>
                        <a:t>下がったら損をするは「誤解」</a:t>
                      </a:r>
                      <a:r>
                        <a:rPr lang="en-US" altLang="ja-JP" sz="900" b="1" dirty="0">
                          <a:effectLst/>
                        </a:rPr>
                        <a:t>)</a:t>
                      </a: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/>
                        <a:t>□</a:t>
                      </a:r>
                      <a:endParaRPr kumimoji="1" lang="ja-JP" alt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07225158"/>
                  </a:ext>
                </a:extLst>
              </a:tr>
              <a:tr h="245760">
                <a:tc rowSpan="8" gridSpan="2">
                  <a:txBody>
                    <a:bodyPr/>
                    <a:lstStyle/>
                    <a:p>
                      <a:r>
                        <a:rPr kumimoji="1" lang="en-US" altLang="ja-JP" sz="900" dirty="0"/>
                        <a:t>STEP2</a:t>
                      </a:r>
                      <a:endParaRPr kumimoji="1" lang="ja-JP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 hMerge="1"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ja-JP" sz="900" dirty="0">
                          <a:effectLst/>
                        </a:rPr>
                        <a:t>12</a:t>
                      </a:r>
                      <a:endParaRPr lang="ja-JP" altLang="en-US" sz="900">
                        <a:effectLst/>
                      </a:endParaRP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altLang="ja-JP" sz="900" b="1" dirty="0">
                          <a:effectLst/>
                        </a:rPr>
                        <a:t> </a:t>
                      </a:r>
                      <a:r>
                        <a:rPr lang="ja-JP" altLang="en-US" sz="900" b="1">
                          <a:effectLst/>
                        </a:rPr>
                        <a:t>きちんと値上がりしても</a:t>
                      </a:r>
                      <a:r>
                        <a:rPr lang="en" sz="900" b="1" dirty="0">
                          <a:effectLst/>
                        </a:rPr>
                        <a:t>OK</a:t>
                      </a:r>
                      <a:r>
                        <a:rPr lang="ja-JP" altLang="en-US" sz="900" b="1">
                          <a:effectLst/>
                        </a:rPr>
                        <a:t>と説明しているか？</a:t>
                      </a: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/>
                        <a:t>□</a:t>
                      </a:r>
                      <a:endParaRPr kumimoji="1" lang="ja-JP" alt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82501529"/>
                  </a:ext>
                </a:extLst>
              </a:tr>
              <a:tr h="245760">
                <a:tc gridSpan="2" vMerge="1"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ja-JP" sz="900" dirty="0">
                          <a:effectLst/>
                        </a:rPr>
                        <a:t>13</a:t>
                      </a:r>
                      <a:endParaRPr lang="ja-JP" altLang="en-US" sz="900">
                        <a:effectLst/>
                      </a:endParaRP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ja-JP" altLang="en-US" sz="900" b="1">
                          <a:effectLst/>
                        </a:rPr>
                        <a:t>「価格」を見せて、値上がりするのと、値下がりするのはどちらが良い</a:t>
                      </a:r>
                      <a:r>
                        <a:rPr lang="en-US" altLang="ja-JP" sz="900" b="1" dirty="0">
                          <a:effectLst/>
                        </a:rPr>
                        <a:t> </a:t>
                      </a:r>
                    </a:p>
                    <a:p>
                      <a:pPr rtl="0" fontAlgn="b"/>
                      <a:r>
                        <a:rPr lang="en-US" altLang="ja-JP" sz="900" b="1" dirty="0">
                          <a:effectLst/>
                        </a:rPr>
                        <a:t> </a:t>
                      </a:r>
                      <a:r>
                        <a:rPr lang="ja-JP" altLang="en-US" sz="900" b="1">
                          <a:effectLst/>
                        </a:rPr>
                        <a:t>か、質問しているか？</a:t>
                      </a: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/>
                        <a:t>□</a:t>
                      </a:r>
                      <a:endParaRPr kumimoji="1" lang="ja-JP" alt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42740535"/>
                  </a:ext>
                </a:extLst>
              </a:tr>
              <a:tr h="245760">
                <a:tc gridSpan="2" vMerge="1"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ja-JP" sz="900" dirty="0">
                          <a:effectLst/>
                        </a:rPr>
                        <a:t>14</a:t>
                      </a:r>
                      <a:endParaRPr lang="ja-JP" altLang="en-US" sz="900">
                        <a:effectLst/>
                      </a:endParaRP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altLang="ja-JP" sz="900" b="1" dirty="0">
                          <a:effectLst/>
                        </a:rPr>
                        <a:t> </a:t>
                      </a:r>
                      <a:r>
                        <a:rPr lang="ja-JP" altLang="en-US" sz="900" b="1">
                          <a:effectLst/>
                        </a:rPr>
                        <a:t>シーソーの説明の時は、「価格」を表示しながら説明しているか？</a:t>
                      </a: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/>
                        <a:t>□</a:t>
                      </a:r>
                      <a:endParaRPr kumimoji="1" lang="ja-JP" alt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75070195"/>
                  </a:ext>
                </a:extLst>
              </a:tr>
              <a:tr h="245760">
                <a:tc gridSpan="2" vMerge="1"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ja-JP" sz="900" dirty="0">
                          <a:effectLst/>
                        </a:rPr>
                        <a:t>15</a:t>
                      </a:r>
                      <a:endParaRPr lang="ja-JP" altLang="en-US" sz="900">
                        <a:effectLst/>
                      </a:endParaRP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altLang="ja-JP" sz="900" b="1" dirty="0">
                          <a:effectLst/>
                        </a:rPr>
                        <a:t> </a:t>
                      </a:r>
                      <a:r>
                        <a:rPr lang="ja-JP" altLang="en-US" sz="900" b="1">
                          <a:effectLst/>
                        </a:rPr>
                        <a:t>シーソーの説明の時、新しく「投資の成績</a:t>
                      </a:r>
                      <a:r>
                        <a:rPr lang="en-US" altLang="ja-JP" sz="900" b="1" dirty="0">
                          <a:effectLst/>
                        </a:rPr>
                        <a:t>=</a:t>
                      </a:r>
                      <a:r>
                        <a:rPr lang="ja-JP" altLang="en-US" sz="900" b="1">
                          <a:effectLst/>
                        </a:rPr>
                        <a:t>量</a:t>
                      </a:r>
                      <a:r>
                        <a:rPr lang="en-US" altLang="ja-JP" sz="900" b="1" dirty="0">
                          <a:effectLst/>
                        </a:rPr>
                        <a:t>×</a:t>
                      </a:r>
                      <a:r>
                        <a:rPr lang="ja-JP" altLang="en-US" sz="900" b="1">
                          <a:effectLst/>
                        </a:rPr>
                        <a:t>価格」を書いてるか？</a:t>
                      </a: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/>
                        <a:t>□</a:t>
                      </a:r>
                      <a:endParaRPr kumimoji="1" lang="ja-JP" alt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5918754"/>
                  </a:ext>
                </a:extLst>
              </a:tr>
              <a:tr h="243840">
                <a:tc gridSpan="2" vMerge="1"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ja-JP" sz="900" dirty="0">
                          <a:effectLst/>
                        </a:rPr>
                        <a:t>16</a:t>
                      </a:r>
                      <a:endParaRPr lang="ja-JP" altLang="en-US" sz="900">
                        <a:effectLst/>
                      </a:endParaRP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altLang="ja-JP" sz="900" b="1" dirty="0">
                          <a:effectLst/>
                        </a:rPr>
                        <a:t> </a:t>
                      </a:r>
                      <a:r>
                        <a:rPr lang="ja-JP" altLang="en-US" sz="900" b="1" dirty="0">
                          <a:effectLst/>
                        </a:rPr>
                        <a:t>シーソーの説明を順番通り</a:t>
                      </a:r>
                      <a:r>
                        <a:rPr lang="ja-JP" altLang="en-US" sz="900" b="1" dirty="0" smtClean="0">
                          <a:effectLst/>
                        </a:rPr>
                        <a:t>に、色分けして説明して</a:t>
                      </a:r>
                      <a:r>
                        <a:rPr lang="ja-JP" altLang="en-US" sz="900" b="1" dirty="0">
                          <a:effectLst/>
                        </a:rPr>
                        <a:t>いるか？</a:t>
                      </a: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/>
                        <a:t>□</a:t>
                      </a:r>
                      <a:endParaRPr kumimoji="1" lang="ja-JP" alt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62863701"/>
                  </a:ext>
                </a:extLst>
              </a:tr>
              <a:tr h="245760">
                <a:tc gridSpan="2" vMerge="1"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ja-JP" sz="900" dirty="0">
                          <a:effectLst/>
                        </a:rPr>
                        <a:t>17</a:t>
                      </a:r>
                      <a:endParaRPr lang="ja-JP" altLang="en-US" sz="900">
                        <a:effectLst/>
                      </a:endParaRP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altLang="ja-JP" sz="900" b="1" dirty="0">
                          <a:effectLst/>
                        </a:rPr>
                        <a:t> </a:t>
                      </a:r>
                      <a:r>
                        <a:rPr lang="ja-JP" altLang="en-US" sz="900" b="1" dirty="0" smtClean="0">
                          <a:effectLst/>
                        </a:rPr>
                        <a:t>シーソーの説明で「</a:t>
                      </a:r>
                      <a:r>
                        <a:rPr lang="ja-JP" altLang="en-US" sz="900" b="1" dirty="0">
                          <a:effectLst/>
                        </a:rPr>
                        <a:t>価格」が上がる方をきちんと説明できているか？</a:t>
                      </a:r>
                      <a:r>
                        <a:rPr lang="en-US" altLang="ja-JP" sz="900" b="1" dirty="0">
                          <a:effectLst/>
                        </a:rPr>
                        <a:t> </a:t>
                      </a:r>
                    </a:p>
                    <a:p>
                      <a:pPr rtl="0" fontAlgn="b"/>
                      <a:r>
                        <a:rPr kumimoji="1" lang="ja-JP" altLang="en-US" sz="9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価格</a:t>
                      </a:r>
                      <a:r>
                        <a:rPr kumimoji="1" lang="ja-JP" altLang="en-US" sz="9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が上がると、買える量は減るが、購入したものの価格が上がれば利</a:t>
                      </a:r>
                      <a:r>
                        <a:rPr kumimoji="1" lang="en-US" altLang="ja-JP" sz="9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rtl="0" fontAlgn="b"/>
                      <a:r>
                        <a:rPr kumimoji="1" lang="en-US" altLang="ja-JP" sz="9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en-US" sz="9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益が出るから</a:t>
                      </a:r>
                      <a:r>
                        <a:rPr kumimoji="1" lang="en" altLang="ja-JP" sz="9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OK)</a:t>
                      </a:r>
                      <a:endParaRPr lang="ja-JP" altLang="en-US" sz="900" b="1" dirty="0">
                        <a:effectLst/>
                      </a:endParaRP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/>
                        <a:t>□</a:t>
                      </a:r>
                      <a:endParaRPr kumimoji="1" lang="ja-JP" alt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415354075"/>
                  </a:ext>
                </a:extLst>
              </a:tr>
              <a:tr h="245760">
                <a:tc gridSpan="2" vMerge="1"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ja-JP" sz="900" dirty="0">
                          <a:effectLst/>
                        </a:rPr>
                        <a:t>18</a:t>
                      </a:r>
                      <a:endParaRPr lang="ja-JP" altLang="en-US" sz="900" dirty="0">
                        <a:effectLst/>
                      </a:endParaRP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ja-JP" altLang="en-US" sz="900" b="1" dirty="0">
                          <a:effectLst/>
                        </a:rPr>
                        <a:t>「量」を隠して、「誤解」の説明</a:t>
                      </a:r>
                      <a:r>
                        <a:rPr lang="en-US" altLang="ja-JP" sz="900" b="1" dirty="0">
                          <a:effectLst/>
                        </a:rPr>
                        <a:t>(4</a:t>
                      </a:r>
                      <a:r>
                        <a:rPr lang="ja-JP" altLang="en-US" sz="900" b="1" dirty="0">
                          <a:effectLst/>
                        </a:rPr>
                        <a:t>回目</a:t>
                      </a:r>
                      <a:r>
                        <a:rPr lang="en-US" altLang="ja-JP" sz="900" b="1" dirty="0">
                          <a:effectLst/>
                        </a:rPr>
                        <a:t>)</a:t>
                      </a:r>
                      <a:r>
                        <a:rPr lang="ja-JP" altLang="en-US" sz="900" b="1" dirty="0">
                          <a:effectLst/>
                        </a:rPr>
                        <a:t>をしているか？ </a:t>
                      </a:r>
                      <a:r>
                        <a:rPr lang="en-US" altLang="ja-JP" sz="900" b="1" dirty="0">
                          <a:effectLst/>
                        </a:rPr>
                        <a:t/>
                      </a:r>
                      <a:br>
                        <a:rPr lang="en-US" altLang="ja-JP" sz="900" b="1" dirty="0">
                          <a:effectLst/>
                        </a:rPr>
                      </a:br>
                      <a:r>
                        <a:rPr lang="en-US" altLang="ja-JP" sz="900" b="1" dirty="0">
                          <a:effectLst/>
                        </a:rPr>
                        <a:t> (</a:t>
                      </a:r>
                      <a:r>
                        <a:rPr lang="ja-JP" altLang="en-US" sz="900" b="1" dirty="0">
                          <a:effectLst/>
                        </a:rPr>
                        <a:t>商品の成績が重要は「誤解」</a:t>
                      </a:r>
                      <a:r>
                        <a:rPr lang="en-US" altLang="ja-JP" sz="900" b="1" dirty="0">
                          <a:effectLst/>
                        </a:rPr>
                        <a:t>)</a:t>
                      </a: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/>
                        <a:t>□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80095079"/>
                  </a:ext>
                </a:extLst>
              </a:tr>
              <a:tr h="245760">
                <a:tc gridSpan="2" vMerge="1"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ja-JP" sz="900" dirty="0">
                          <a:effectLst/>
                        </a:rPr>
                        <a:t>19</a:t>
                      </a: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ja-JP" altLang="en-US" sz="900" b="1" dirty="0" smtClean="0">
                          <a:effectLst/>
                        </a:rPr>
                        <a:t>「下がるのはダメ」ではなく、「下がっても良いが、上がった方がより</a:t>
                      </a:r>
                      <a:r>
                        <a:rPr lang="en-US" altLang="ja-JP" sz="900" b="1" dirty="0" smtClean="0">
                          <a:effectLst/>
                        </a:rPr>
                        <a:t> </a:t>
                      </a:r>
                    </a:p>
                    <a:p>
                      <a:pPr rtl="0" fontAlgn="b"/>
                      <a:r>
                        <a:rPr lang="en-US" altLang="ja-JP" sz="900" b="1" dirty="0" smtClean="0">
                          <a:effectLst/>
                        </a:rPr>
                        <a:t> </a:t>
                      </a:r>
                      <a:r>
                        <a:rPr lang="ja-JP" altLang="en-US" sz="900" b="1" dirty="0" smtClean="0">
                          <a:effectLst/>
                        </a:rPr>
                        <a:t>良い」と説明しているか？</a:t>
                      </a: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/>
                        <a:t>□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695575079"/>
                  </a:ext>
                </a:extLst>
              </a:tr>
              <a:tr h="245760">
                <a:tc rowSpan="5" gridSpan="2">
                  <a:txBody>
                    <a:bodyPr/>
                    <a:lstStyle/>
                    <a:p>
                      <a:r>
                        <a:rPr kumimoji="1" lang="en-US" altLang="ja-JP" sz="900" dirty="0"/>
                        <a:t>STEP3</a:t>
                      </a:r>
                      <a:endParaRPr kumimoji="1" lang="ja-JP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5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ja-JP" sz="900" dirty="0">
                          <a:effectLst/>
                        </a:rPr>
                        <a:t>20</a:t>
                      </a:r>
                      <a:endParaRPr lang="ja-JP" altLang="en-US" sz="900">
                        <a:effectLst/>
                      </a:endParaRP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1" dirty="0" smtClean="0">
                          <a:effectLst/>
                        </a:rPr>
                        <a:t>「早く始めて、長く続ける」を</a:t>
                      </a:r>
                      <a:r>
                        <a:rPr lang="en-US" altLang="ja-JP" sz="900" b="1" dirty="0" smtClean="0">
                          <a:effectLst/>
                        </a:rPr>
                        <a:t>3</a:t>
                      </a:r>
                      <a:r>
                        <a:rPr lang="ja-JP" altLang="en-US" sz="900" b="1" dirty="0" smtClean="0">
                          <a:effectLst/>
                        </a:rPr>
                        <a:t>回ジェスチャーして言っているか？</a:t>
                      </a: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/>
                        <a:t>□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50082150"/>
                  </a:ext>
                </a:extLst>
              </a:tr>
              <a:tr h="245760">
                <a:tc gridSpan="2" vMerge="1"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ja-JP" sz="900" dirty="0">
                          <a:effectLst/>
                        </a:rPr>
                        <a:t>21</a:t>
                      </a:r>
                      <a:endParaRPr lang="ja-JP" altLang="en-US" sz="900">
                        <a:effectLst/>
                      </a:endParaRP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ja-JP" altLang="en-US" sz="900" b="1" dirty="0" smtClean="0">
                          <a:effectLst/>
                        </a:rPr>
                        <a:t>「量」を隠して、「誤解」の説明</a:t>
                      </a:r>
                      <a:r>
                        <a:rPr lang="en-US" altLang="ja-JP" sz="900" b="1" dirty="0" smtClean="0">
                          <a:effectLst/>
                        </a:rPr>
                        <a:t>(5</a:t>
                      </a:r>
                      <a:r>
                        <a:rPr lang="ja-JP" altLang="en-US" sz="900" b="1" dirty="0" smtClean="0">
                          <a:effectLst/>
                        </a:rPr>
                        <a:t>回目</a:t>
                      </a:r>
                      <a:r>
                        <a:rPr lang="en-US" altLang="ja-JP" sz="900" b="1" dirty="0" smtClean="0">
                          <a:effectLst/>
                        </a:rPr>
                        <a:t>)</a:t>
                      </a:r>
                      <a:r>
                        <a:rPr lang="ja-JP" altLang="en-US" sz="900" b="1" dirty="0" smtClean="0">
                          <a:effectLst/>
                        </a:rPr>
                        <a:t>をしているか？</a:t>
                      </a:r>
                      <a:r>
                        <a:rPr lang="en-US" altLang="ja-JP" sz="900" b="1" dirty="0" smtClean="0">
                          <a:effectLst/>
                        </a:rPr>
                        <a:t/>
                      </a:r>
                      <a:br>
                        <a:rPr lang="en-US" altLang="ja-JP" sz="900" b="1" dirty="0" smtClean="0">
                          <a:effectLst/>
                        </a:rPr>
                      </a:br>
                      <a:r>
                        <a:rPr lang="en-US" altLang="ja-JP" sz="900" b="1" dirty="0" smtClean="0">
                          <a:effectLst/>
                        </a:rPr>
                        <a:t> (</a:t>
                      </a:r>
                      <a:r>
                        <a:rPr lang="ja-JP" altLang="en-US" sz="900" b="1" dirty="0" smtClean="0">
                          <a:effectLst/>
                        </a:rPr>
                        <a:t>投資を始めるタイミングは重要は「誤解」</a:t>
                      </a:r>
                      <a:r>
                        <a:rPr lang="en-US" altLang="ja-JP" sz="900" b="1" dirty="0" smtClean="0">
                          <a:effectLst/>
                        </a:rPr>
                        <a:t>)</a:t>
                      </a: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/>
                        <a:t>□</a:t>
                      </a:r>
                      <a:endParaRPr kumimoji="1" lang="ja-JP" alt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45941919"/>
                  </a:ext>
                </a:extLst>
              </a:tr>
              <a:tr h="245760">
                <a:tc gridSpan="2" vMerge="1"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ja-JP" sz="900" dirty="0">
                          <a:effectLst/>
                        </a:rPr>
                        <a:t>22</a:t>
                      </a: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1" dirty="0" smtClean="0">
                          <a:effectLst/>
                        </a:rPr>
                        <a:t>「金利」で増やすか、「量」で増やすかを聞いてるか？</a:t>
                      </a: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/>
                        <a:t>□</a:t>
                      </a:r>
                      <a:endParaRPr kumimoji="1" lang="ja-JP" alt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698532350"/>
                  </a:ext>
                </a:extLst>
              </a:tr>
              <a:tr h="245760">
                <a:tc gridSpan="2" vMerge="1"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ja-JP" sz="900" dirty="0">
                          <a:effectLst/>
                        </a:rPr>
                        <a:t>23</a:t>
                      </a:r>
                      <a:endParaRPr lang="ja-JP" altLang="en-US" sz="900">
                        <a:effectLst/>
                      </a:endParaRP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altLang="ja-JP" sz="900" b="1" dirty="0">
                          <a:effectLst/>
                        </a:rPr>
                        <a:t> </a:t>
                      </a:r>
                      <a:r>
                        <a:rPr lang="ja-JP" altLang="en-US" sz="900" b="1">
                          <a:effectLst/>
                        </a:rPr>
                        <a:t>注意点①「下がったところで辞めたらダメ」を説明しているか？</a:t>
                      </a: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/>
                        <a:t>□</a:t>
                      </a:r>
                      <a:endParaRPr kumimoji="1" lang="ja-JP" alt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2032695"/>
                  </a:ext>
                </a:extLst>
              </a:tr>
              <a:tr h="245760">
                <a:tc gridSpan="2" vMerge="1"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ja-JP" sz="900" dirty="0">
                          <a:effectLst/>
                        </a:rPr>
                        <a:t>24</a:t>
                      </a:r>
                      <a:endParaRPr lang="ja-JP" altLang="en-US" sz="900">
                        <a:effectLst/>
                      </a:endParaRP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altLang="ja-JP" sz="900" b="1" dirty="0">
                          <a:effectLst/>
                        </a:rPr>
                        <a:t> </a:t>
                      </a:r>
                      <a:r>
                        <a:rPr lang="ja-JP" altLang="en-US" sz="900" b="1">
                          <a:effectLst/>
                        </a:rPr>
                        <a:t>注意点②終盤に成績のブレ幅が大きくなるので、リスクマネジメントが</a:t>
                      </a:r>
                      <a:r>
                        <a:rPr lang="en-US" altLang="ja-JP" sz="900" b="1" dirty="0">
                          <a:effectLst/>
                        </a:rPr>
                        <a:t> </a:t>
                      </a:r>
                    </a:p>
                    <a:p>
                      <a:pPr rtl="0" fontAlgn="b"/>
                      <a:r>
                        <a:rPr lang="en-US" altLang="ja-JP" sz="900" b="1" dirty="0">
                          <a:effectLst/>
                        </a:rPr>
                        <a:t> </a:t>
                      </a:r>
                      <a:r>
                        <a:rPr lang="ja-JP" altLang="en-US" sz="900" b="1">
                          <a:effectLst/>
                        </a:rPr>
                        <a:t>大切と伝えているか？</a:t>
                      </a: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/>
                        <a:t>□</a:t>
                      </a:r>
                      <a:endParaRPr kumimoji="1" lang="ja-JP" alt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10766832"/>
                  </a:ext>
                </a:extLst>
              </a:tr>
              <a:tr h="245760">
                <a:tc gridSpan="2">
                  <a:txBody>
                    <a:bodyPr/>
                    <a:lstStyle/>
                    <a:p>
                      <a:r>
                        <a:rPr kumimoji="1" lang="ja-JP" altLang="en-US" sz="900"/>
                        <a:t>まとめ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ja-JP" sz="900" dirty="0">
                          <a:effectLst/>
                        </a:rPr>
                        <a:t>25</a:t>
                      </a:r>
                      <a:endParaRPr lang="ja-JP" altLang="en-US" sz="900">
                        <a:effectLst/>
                      </a:endParaRP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altLang="ja-JP" sz="900" b="1" dirty="0">
                          <a:effectLst/>
                        </a:rPr>
                        <a:t> 3</a:t>
                      </a:r>
                      <a:r>
                        <a:rPr lang="ja-JP" altLang="en-US" sz="900" b="1">
                          <a:effectLst/>
                        </a:rPr>
                        <a:t>つの誤解を再確認して、これらは全て誤解と説明しているか？</a:t>
                      </a:r>
                    </a:p>
                  </a:txBody>
                  <a:tcPr marL="0" marR="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/>
                        <a:t>□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483279382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BBFF249C-8A5A-1A4B-AC4E-6B721DFBDA7A}"/>
              </a:ext>
            </a:extLst>
          </p:cNvPr>
          <p:cNvSpPr txBox="1"/>
          <p:nvPr/>
        </p:nvSpPr>
        <p:spPr>
          <a:xfrm>
            <a:off x="191084" y="211609"/>
            <a:ext cx="5724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/>
              <a:t>じぶん年金ゲーム：高木さんプレゼンチェックシート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BBDAEC1E-47AD-2E43-A15E-E081ADCBEC8B}"/>
              </a:ext>
            </a:extLst>
          </p:cNvPr>
          <p:cNvSpPr txBox="1"/>
          <p:nvPr/>
        </p:nvSpPr>
        <p:spPr>
          <a:xfrm>
            <a:off x="370690" y="685330"/>
            <a:ext cx="5739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25</a:t>
            </a:r>
            <a:r>
              <a:rPr kumimoji="1" lang="ja-JP" altLang="en-US" sz="1200" dirty="0"/>
              <a:t>のチェックポイント</a:t>
            </a:r>
            <a:r>
              <a:rPr kumimoji="1" lang="en-US" altLang="ja-JP" sz="1200" dirty="0"/>
              <a:t>×4</a:t>
            </a:r>
            <a:r>
              <a:rPr kumimoji="1" lang="ja-JP" altLang="en-US" sz="1200" dirty="0"/>
              <a:t>点</a:t>
            </a:r>
            <a:r>
              <a:rPr kumimoji="1" lang="en-US" altLang="ja-JP" sz="1200" dirty="0"/>
              <a:t>=100</a:t>
            </a:r>
            <a:r>
              <a:rPr kumimoji="1" lang="ja-JP" altLang="en-US" sz="1200" dirty="0"/>
              <a:t>点満点。</a:t>
            </a:r>
            <a:r>
              <a:rPr kumimoji="1" lang="en-US" altLang="ja-JP" sz="1200" dirty="0"/>
              <a:t>100</a:t>
            </a:r>
            <a:r>
              <a:rPr kumimoji="1" lang="ja-JP" altLang="en-US" sz="1200" dirty="0"/>
              <a:t>点の型通りのプレゼンを目指そう！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571D1C4D-6B6E-DD4F-BAEB-DC8D16818218}"/>
              </a:ext>
            </a:extLst>
          </p:cNvPr>
          <p:cNvSpPr txBox="1"/>
          <p:nvPr/>
        </p:nvSpPr>
        <p:spPr>
          <a:xfrm>
            <a:off x="4939200" y="9459825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u="sng"/>
              <a:t>合計：　　　点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70690" y="1026482"/>
            <a:ext cx="3029633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</a:rPr>
              <a:t>制限時間：</a:t>
            </a:r>
            <a:r>
              <a:rPr kumimoji="1" lang="en-US" altLang="ja-JP" sz="1400" dirty="0" smtClean="0">
                <a:solidFill>
                  <a:srgbClr val="FF0000"/>
                </a:solidFill>
              </a:rPr>
              <a:t>20</a:t>
            </a:r>
            <a:r>
              <a:rPr kumimoji="1" lang="ja-JP" altLang="en-US" sz="1400" dirty="0" smtClean="0">
                <a:solidFill>
                  <a:srgbClr val="FF0000"/>
                </a:solidFill>
              </a:rPr>
              <a:t>分</a:t>
            </a:r>
            <a:r>
              <a:rPr kumimoji="1" lang="en-US" altLang="ja-JP" sz="1400" dirty="0" smtClean="0">
                <a:solidFill>
                  <a:srgbClr val="FF0000"/>
                </a:solidFill>
              </a:rPr>
              <a:t> (</a:t>
            </a:r>
            <a:r>
              <a:rPr kumimoji="1" lang="ja-JP" altLang="en-US" sz="1400" dirty="0" smtClean="0">
                <a:solidFill>
                  <a:srgbClr val="FF0000"/>
                </a:solidFill>
              </a:rPr>
              <a:t>準備を終えてから</a:t>
            </a:r>
            <a:r>
              <a:rPr kumimoji="1" lang="en-US" altLang="ja-JP" sz="1400" dirty="0" smtClean="0">
                <a:solidFill>
                  <a:srgbClr val="FF0000"/>
                </a:solidFill>
              </a:rPr>
              <a:t>)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191084" y="2561479"/>
            <a:ext cx="0" cy="70315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-72993" y="325160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solidFill>
                  <a:srgbClr val="FF0000"/>
                </a:solidFill>
              </a:rPr>
              <a:t>ここから</a:t>
            </a:r>
            <a:endParaRPr kumimoji="1" lang="en-US" altLang="ja-JP" sz="800" dirty="0" smtClean="0">
              <a:solidFill>
                <a:srgbClr val="FF0000"/>
              </a:solidFill>
            </a:endParaRPr>
          </a:p>
          <a:p>
            <a:r>
              <a:rPr kumimoji="1" lang="en-US" altLang="ja-JP" sz="800" dirty="0" smtClean="0">
                <a:solidFill>
                  <a:srgbClr val="FF0000"/>
                </a:solidFill>
              </a:rPr>
              <a:t>20</a:t>
            </a:r>
            <a:r>
              <a:rPr kumimoji="1" lang="ja-JP" altLang="en-US" sz="800" dirty="0" smtClean="0">
                <a:solidFill>
                  <a:srgbClr val="FF0000"/>
                </a:solidFill>
              </a:rPr>
              <a:t>分</a:t>
            </a:r>
            <a:endParaRPr kumimoji="1" lang="ja-JP" altLang="en-US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38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594</Words>
  <Application>Microsoft Macintosh PowerPoint</Application>
  <PresentationFormat>A4 210x297 mm</PresentationFormat>
  <Paragraphs>104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free net</dc:creator>
  <cp:lastModifiedBy>星野 泰平</cp:lastModifiedBy>
  <cp:revision>8</cp:revision>
  <dcterms:created xsi:type="dcterms:W3CDTF">2019-12-01T04:58:49Z</dcterms:created>
  <dcterms:modified xsi:type="dcterms:W3CDTF">2019-12-03T01:40:32Z</dcterms:modified>
</cp:coreProperties>
</file>