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550" r:id="rId3"/>
    <p:sldId id="570" r:id="rId4"/>
    <p:sldId id="551" r:id="rId5"/>
    <p:sldId id="552" r:id="rId6"/>
    <p:sldId id="553" r:id="rId7"/>
    <p:sldId id="554" r:id="rId8"/>
    <p:sldId id="555" r:id="rId9"/>
    <p:sldId id="556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492" r:id="rId19"/>
    <p:sldId id="523" r:id="rId20"/>
    <p:sldId id="524" r:id="rId21"/>
    <p:sldId id="525" r:id="rId22"/>
    <p:sldId id="526" r:id="rId23"/>
    <p:sldId id="527" r:id="rId24"/>
    <p:sldId id="528" r:id="rId25"/>
    <p:sldId id="491" r:id="rId26"/>
    <p:sldId id="530" r:id="rId27"/>
    <p:sldId id="531" r:id="rId28"/>
    <p:sldId id="532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459" r:id="rId39"/>
    <p:sldId id="476" r:id="rId40"/>
    <p:sldId id="543" r:id="rId41"/>
    <p:sldId id="544" r:id="rId42"/>
    <p:sldId id="545" r:id="rId43"/>
    <p:sldId id="546" r:id="rId44"/>
    <p:sldId id="547" r:id="rId45"/>
    <p:sldId id="481" r:id="rId46"/>
    <p:sldId id="548" r:id="rId47"/>
    <p:sldId id="500" r:id="rId48"/>
    <p:sldId id="549" r:id="rId49"/>
    <p:sldId id="485" r:id="rId50"/>
    <p:sldId id="569" r:id="rId51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1" d="100"/>
          <a:sy n="61" d="100"/>
        </p:scale>
        <p:origin x="1469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アメリカでドルコスト平均法を</a:t>
            </a:r>
            <a:endParaRPr lang="en-US" altLang="ja-JP" sz="1600" dirty="0"/>
          </a:p>
          <a:p>
            <a:pPr>
              <a:defRPr sz="1600"/>
            </a:pPr>
            <a:r>
              <a:rPr lang="ja-JP" altLang="en-US" sz="1600" dirty="0"/>
              <a:t>している人の資産配分（３０代）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アメリカで、ドルコスト平均法をしている人の資産配分（３０代）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89-4FCD-B41F-0E3D9DE4DA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89-4FCD-B41F-0E3D9DE4DA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89-4FCD-B41F-0E3D9DE4DA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F89-4FCD-B41F-0E3D9DE4DA01}"/>
              </c:ext>
            </c:extLst>
          </c:dPt>
          <c:dLbls>
            <c:dLbl>
              <c:idx val="0"/>
              <c:layout>
                <c:manualLayout>
                  <c:x val="-0.23895182135658319"/>
                  <c:y val="-0.1828347688831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AAF11C-E4D1-405F-8910-08D60C8BBF3F}" type="CATEGORYNAME">
                      <a:rPr lang="ja-JP" altLang="en-US"/>
                      <a:pPr>
                        <a:defRPr sz="1400"/>
                      </a:pPr>
                      <a:t>[分類名]</a:t>
                    </a:fld>
                    <a:r>
                      <a:rPr lang="ja-JP" altLang="en-US" baseline="0" dirty="0"/>
                      <a:t>
約</a:t>
                    </a:r>
                    <a:fld id="{DF7ED680-BF7E-4A25-B16D-BA0FDAC813D1}" type="PERCENTAGE">
                      <a:rPr lang="en-US" altLang="ja-JP" baseline="0" smtClean="0"/>
                      <a:pPr>
                        <a:defRPr sz="1400"/>
                      </a:pPr>
                      <a:t>[パーセンテージ]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494539750592"/>
                      <c:h val="0.190678499034698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89-4FCD-B41F-0E3D9DE4DA01}"/>
                </c:ext>
              </c:extLst>
            </c:dLbl>
            <c:dLbl>
              <c:idx val="1"/>
              <c:layout>
                <c:manualLayout>
                  <c:x val="0.21822238928165993"/>
                  <c:y val="0.18109675444866713"/>
                </c:manualLayout>
              </c:layout>
              <c:tx>
                <c:rich>
                  <a:bodyPr/>
                  <a:lstStyle/>
                  <a:p>
                    <a:fld id="{755F5962-68BA-49EC-A43A-63D9DB15C915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 dirty="0"/>
                      <a:t>
約</a:t>
                    </a:r>
                    <a:fld id="{E2EA7A42-995F-4383-A6FA-DA6A0E6C4EC8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89-4FCD-B41F-0E3D9DE4D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株式系</c:v>
                </c:pt>
                <c:pt idx="1">
                  <c:v>債券
その他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89-4FCD-B41F-0E3D9DE4DA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イギリスでドルコスト平均法を</a:t>
            </a:r>
            <a:endParaRPr lang="en-US" altLang="ja-JP" sz="1600" dirty="0"/>
          </a:p>
          <a:p>
            <a:pPr>
              <a:defRPr sz="1600"/>
            </a:pPr>
            <a:r>
              <a:rPr lang="ja-JP" altLang="en-US" sz="1600" dirty="0"/>
              <a:t>している人の資産配分（残高）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イギリスでドルコスト平均法をしている人の資産配分（３０代）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52-4BF1-9642-B26ACD56A9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52-4BF1-9642-B26ACD56A9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52-4BF1-9642-B26ACD56A9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52-4BF1-9642-B26ACD56A9BE}"/>
              </c:ext>
            </c:extLst>
          </c:dPt>
          <c:dLbls>
            <c:dLbl>
              <c:idx val="0"/>
              <c:layout>
                <c:manualLayout>
                  <c:x val="-0.1983946996845084"/>
                  <c:y val="-0.20612895736951672"/>
                </c:manualLayout>
              </c:layout>
              <c:tx>
                <c:rich>
                  <a:bodyPr/>
                  <a:lstStyle/>
                  <a:p>
                    <a:fld id="{011791F1-59AB-42A0-BBD1-A63B923E4683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約</a:t>
                    </a:r>
                    <a:fld id="{5C89ACFA-3DD0-4D7A-81EB-34F94A82FD28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75368521002769"/>
                      <c:h val="0.131112266351956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52-4BF1-9642-B26ACD56A9BE}"/>
                </c:ext>
              </c:extLst>
            </c:dLbl>
            <c:dLbl>
              <c:idx val="1"/>
              <c:layout>
                <c:manualLayout>
                  <c:x val="0.19669009415071442"/>
                  <c:y val="0.232350493551031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AA54EC-8CCA-477B-B8CB-C514C8F6B786}" type="CATEGORYNAME">
                      <a:rPr lang="ja-JP" altLang="en-US"/>
                      <a:pPr>
                        <a:defRPr sz="1400"/>
                      </a:pPr>
                      <a:t>[分類名]</a:t>
                    </a:fld>
                    <a:r>
                      <a:rPr lang="ja-JP" altLang="en-US" baseline="0" dirty="0"/>
                      <a:t>
約</a:t>
                    </a:r>
                    <a:fld id="{177C5488-B930-4BDB-8A92-1A4255F0029F}" type="PERCENTAGE">
                      <a:rPr lang="en-US" altLang="ja-JP" baseline="0" smtClean="0"/>
                      <a:pPr>
                        <a:defRPr sz="1400"/>
                      </a:pPr>
                      <a:t>[パーセンテージ]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0121572012489"/>
                      <c:h val="0.207982656015159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52-4BF1-9642-B26ACD56A9BE}"/>
                </c:ext>
              </c:extLst>
            </c:dLbl>
            <c:dLbl>
              <c:idx val="2"/>
              <c:layout>
                <c:manualLayout>
                  <c:x val="5.1167971772527125E-2"/>
                  <c:y val="0.143254523082340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52-4BF1-9642-B26ACD56A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株式系</c:v>
                </c:pt>
                <c:pt idx="1">
                  <c:v>債券その他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52-4BF1-9642-B26ACD56A9B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679C7F5-0372-4D66-B217-C2B2ED2EDDEF}" type="datetimeFigureOut">
              <a:rPr lang="ja-JP" altLang="en-US"/>
              <a:pPr>
                <a:defRPr/>
              </a:pPr>
              <a:t>2017/2/2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0DB92DB-2162-4B61-8E8F-324834A5E5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4901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1A9CF50-4808-4AAC-9756-027231A9EBDB}" type="slidenum">
              <a:rPr lang="ja-JP" altLang="en-US">
                <a:solidFill>
                  <a:srgbClr val="000000"/>
                </a:solidFill>
              </a:rPr>
              <a:pPr/>
              <a:t>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7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18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1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19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56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20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41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21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73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dirty="0"/>
              <a:t>株式と債券の概要をホワイトボードで</a:t>
            </a:r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86FFA15-602A-430B-A503-D896250A131B}" type="slidenum">
              <a:rPr lang="ja-JP" altLang="en-US">
                <a:solidFill>
                  <a:srgbClr val="000000"/>
                </a:solidFill>
              </a:rPr>
              <a:pPr/>
              <a:t>24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75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25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92C2092-3558-426B-AD0A-082C5D868F79}" type="slidenum">
              <a:rPr lang="ja-JP" altLang="en-US">
                <a:solidFill>
                  <a:srgbClr val="000000"/>
                </a:solidFill>
              </a:rPr>
              <a:pPr/>
              <a:t>26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4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860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A209D82-B0E9-4E8B-8B9B-49E8F06BF306}" type="slidenum">
              <a:rPr lang="ja-JP" altLang="en-US">
                <a:solidFill>
                  <a:srgbClr val="000000"/>
                </a:solidFill>
              </a:rPr>
              <a:pPr/>
              <a:t>28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74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942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C6FA97B-532F-41F5-93B8-FBC344C826DA}" type="slidenum">
              <a:rPr lang="ja-JP" altLang="en-US">
                <a:solidFill>
                  <a:srgbClr val="000000"/>
                </a:solidFill>
              </a:rPr>
              <a:pPr/>
              <a:t>29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38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942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C6FA97B-532F-41F5-93B8-FBC344C826DA}" type="slidenum">
              <a:rPr lang="ja-JP" altLang="en-US">
                <a:solidFill>
                  <a:srgbClr val="000000"/>
                </a:solidFill>
              </a:rPr>
              <a:pPr/>
              <a:t>30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AD6DEB4-6E1C-46A5-A6D0-EF42342FAF98}" type="slidenum">
              <a:rPr lang="ja-JP" altLang="en-US">
                <a:solidFill>
                  <a:srgbClr val="000000"/>
                </a:solidFill>
              </a:rPr>
              <a:pPr/>
              <a:t>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32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dirty="0"/>
              <a:t>変額保険と確定拠出年金が「強制力」に優れている点を強調しましょう。そのあと、税金面は</a:t>
            </a:r>
            <a:r>
              <a:rPr lang="en-US" altLang="ja-JP" dirty="0"/>
              <a:t>DC</a:t>
            </a:r>
            <a:r>
              <a:rPr lang="ja-JP" altLang="en-US" dirty="0"/>
              <a:t>が最強であることを改めて強調。ただ、注意点として万一のときは</a:t>
            </a:r>
            <a:r>
              <a:rPr lang="en-US" altLang="ja-JP" dirty="0"/>
              <a:t>DC</a:t>
            </a:r>
            <a:r>
              <a:rPr lang="ja-JP" altLang="en-US" dirty="0"/>
              <a:t>が弱い点も説明しておきましょう。</a:t>
            </a:r>
          </a:p>
        </p:txBody>
      </p:sp>
      <p:sp>
        <p:nvSpPr>
          <p:cNvPr id="901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E39D340-BA7D-462F-B29F-4553933751DE}" type="slidenum">
              <a:rPr lang="ja-JP" altLang="en-US">
                <a:solidFill>
                  <a:srgbClr val="000000"/>
                </a:solidFill>
              </a:rPr>
              <a:pPr/>
              <a:t>32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0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AD6DEB4-6E1C-46A5-A6D0-EF42342FAF98}" type="slidenum">
              <a:rPr lang="ja-JP" altLang="en-US">
                <a:solidFill>
                  <a:srgbClr val="000000"/>
                </a:solidFill>
              </a:rPr>
              <a:pPr/>
              <a:t>33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34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70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044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936F734-96FB-4D68-8B6A-8C6E8310A933}" type="slidenum">
              <a:rPr lang="ja-JP" altLang="en-US">
                <a:solidFill>
                  <a:srgbClr val="000000"/>
                </a:solidFill>
              </a:rPr>
              <a:pPr/>
              <a:t>35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37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AD6DEB4-6E1C-46A5-A6D0-EF42342FAF98}" type="slidenum">
              <a:rPr lang="ja-JP" altLang="en-US">
                <a:solidFill>
                  <a:srgbClr val="000000"/>
                </a:solidFill>
              </a:rPr>
              <a:pPr/>
              <a:t>36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0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044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936F734-96FB-4D68-8B6A-8C6E8310A933}" type="slidenum">
              <a:rPr lang="ja-JP" altLang="en-US">
                <a:solidFill>
                  <a:srgbClr val="000000"/>
                </a:solidFill>
              </a:rPr>
              <a:pPr/>
              <a:t>37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4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38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26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dirty="0"/>
              <a:t>「損したくない人」が「お金を貯めて・増やす」には、「長い時間をかける」しかない！</a:t>
            </a:r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39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75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40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67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dirty="0"/>
              <a:t>つみたては「長く続けることが大事」と言いましたが、長く続けていればいろんなことが起きます。みなさんもこれまでの人生でいろんなことがありましたよね？社会人になったとき、結婚した、子供が生まれた、家を買った、転職した</a:t>
            </a:r>
            <a:r>
              <a:rPr lang="en-US" altLang="ja-JP" dirty="0"/>
              <a:t>…</a:t>
            </a:r>
            <a:r>
              <a:rPr lang="ja-JP" altLang="en-US" dirty="0" err="1"/>
              <a:t>。</a:t>
            </a:r>
            <a:r>
              <a:rPr lang="ja-JP" altLang="en-US" dirty="0"/>
              <a:t>そうした中で、私たちの人生と同じく、つみたて投資においても「自分ではコントロールが難しいリスク（困難）がふってくる可能性があるのです。</a:t>
            </a:r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41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9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AD6DEB4-6E1C-46A5-A6D0-EF42342FAF98}" type="slidenum">
              <a:rPr lang="ja-JP" altLang="en-US">
                <a:solidFill>
                  <a:srgbClr val="000000"/>
                </a:solidFill>
              </a:rPr>
              <a:pPr/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03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dirty="0"/>
              <a:t>つみたては「長く続けることが大事」と言いましたが、長く続けていればいろんなことが起きます。みなさんもこれまでの人生でいろんなことがありましたよね？社会人になったとき、結婚した、子供が生まれた、家を買った、転職した</a:t>
            </a:r>
            <a:r>
              <a:rPr lang="en-US" altLang="ja-JP" dirty="0"/>
              <a:t>…</a:t>
            </a:r>
            <a:r>
              <a:rPr lang="ja-JP" altLang="en-US" dirty="0" err="1"/>
              <a:t>。</a:t>
            </a:r>
            <a:r>
              <a:rPr lang="ja-JP" altLang="en-US" dirty="0"/>
              <a:t>そうした中で、私たちの人生と同じく、つみたて投資においても「自分ではコントロールが難しいリスク（困難）がふってくる可能性があるのです。</a:t>
            </a:r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42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32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43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13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8C12BD1-2B42-4A54-BEF7-C20B20E4C143}" type="slidenum">
              <a:rPr lang="ja-JP" altLang="en-US">
                <a:solidFill>
                  <a:srgbClr val="000000"/>
                </a:solidFill>
              </a:rPr>
              <a:pPr/>
              <a:t>44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25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8C12BD1-2B42-4A54-BEF7-C20B20E4C143}" type="slidenum">
              <a:rPr lang="ja-JP" altLang="en-US">
                <a:solidFill>
                  <a:srgbClr val="000000"/>
                </a:solidFill>
              </a:rPr>
              <a:pPr/>
              <a:t>45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0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105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637A36-D00A-43BC-936C-2574F54D1939}" type="slidenum">
              <a:rPr lang="ja-JP" altLang="en-US">
                <a:solidFill>
                  <a:srgbClr val="000000"/>
                </a:solidFill>
              </a:rPr>
              <a:pPr/>
              <a:t>46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868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D58C8F4-BB4F-41D3-B2B1-62EC71794A6B}" type="slidenum">
              <a:rPr lang="ja-JP" altLang="en-US">
                <a:solidFill>
                  <a:srgbClr val="000000"/>
                </a:solidFill>
              </a:rPr>
              <a:pPr/>
              <a:t>47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18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105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637A36-D00A-43BC-936C-2574F54D1939}" type="slidenum">
              <a:rPr lang="ja-JP" altLang="en-US">
                <a:solidFill>
                  <a:srgbClr val="000000"/>
                </a:solidFill>
              </a:rPr>
              <a:pPr/>
              <a:t>48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31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105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637A36-D00A-43BC-936C-2574F54D1939}" type="slidenum">
              <a:rPr lang="ja-JP" altLang="en-US">
                <a:solidFill>
                  <a:srgbClr val="000000"/>
                </a:solidFill>
              </a:rPr>
              <a:pPr/>
              <a:t>49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3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35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DAD2254-6072-4E44-8A2B-96EDF8E73176}" type="slidenum">
              <a:rPr lang="ja-JP" altLang="en-US">
                <a:solidFill>
                  <a:srgbClr val="000000"/>
                </a:solidFill>
              </a:rPr>
              <a:pPr/>
              <a:t>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1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2A9B634-D07E-4AAE-8CEB-2BFA764EA153}" type="slidenum">
              <a:rPr lang="ja-JP" altLang="en-US">
                <a:solidFill>
                  <a:srgbClr val="000000"/>
                </a:solidFill>
              </a:rPr>
              <a:pPr/>
              <a:t>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2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途中の運用成績は気にしなくていい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B92DB-2162-4B61-8E8F-324834A5E51A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9847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86FFA15-602A-430B-A503-D896250A131B}" type="slidenum">
              <a:rPr lang="ja-JP" altLang="en-US">
                <a:solidFill>
                  <a:srgbClr val="000000"/>
                </a:solidFill>
              </a:rPr>
              <a:pPr/>
              <a:t>15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3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86FFA15-602A-430B-A503-D896250A131B}" type="slidenum">
              <a:rPr lang="ja-JP" altLang="en-US">
                <a:solidFill>
                  <a:srgbClr val="000000"/>
                </a:solidFill>
              </a:rPr>
              <a:pPr/>
              <a:t>16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6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1350963"/>
            <a:ext cx="4859338" cy="3646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757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956F874-D437-4A63-A054-F42440FA9F74}" type="slidenum">
              <a:rPr lang="ja-JP" altLang="en-US">
                <a:solidFill>
                  <a:srgbClr val="000000"/>
                </a:solidFill>
              </a:rPr>
              <a:pPr/>
              <a:t>17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D746-E9CE-4C7E-BFE4-6C6C26B163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491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911C-89E1-4F7B-A240-75BBD1B09D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184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59D00-1331-47BB-92CE-2EF0A2858A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19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3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A340AB-5D22-42DB-B542-08A0D099C0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095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0"/>
            <a:ext cx="612775" cy="3286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149B66-7BD2-4933-B360-2A8A71C2F4A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669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3E1792-CF55-436E-BE61-1F87CB7D22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78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7"/>
            <a:ext cx="77724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6E00B8-97E6-457C-95CB-A8BFB6E463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3997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F7684E-022C-4AD9-814A-E3874C139A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137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/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/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27BA75-0D30-4DEA-81E5-96641FF989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752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BCF4DC-A87A-43B9-AA3C-A8C59263AA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2410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305EE9-8D13-43AB-9139-B9EC2F97A4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28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A621-0656-417D-B61D-D952B9279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133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5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BD256B-45D0-42A3-86F5-D9EDF7E485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079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2B32DE-6DC4-43C9-97D8-64D3C9679A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677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C10E12-DEAA-4BDC-996C-2922094EB4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0679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6791F5-C820-4306-BA68-7843E10F36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494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65BF-4840-479B-B774-293B307334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423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1357-9986-4E8D-AA68-D0855C3C1A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1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B877-C8A0-4F29-93D4-1C009650BB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721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25CF-AC6D-4B7C-B784-7C3902ECB4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00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54AD-64CB-4BDA-8C0C-5EA3457AF0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7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4E6B-835B-4AB0-867F-16EFA5DD57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88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E7E8-910C-408F-A3A9-F4F6DC6CC8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6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02ACDE6-E93F-4C63-8361-90EBD3DE2D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 altLang="ja-JP"/>
              <a:t>2014/10/9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ja-JP" altLang="en-US"/>
              <a:t>安藤・高橋司法書士事務所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B5D25562-046E-4E8F-8D7E-BD5FD46FE8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defTabSz="685800" rtl="0" fontAlgn="base">
        <a:spcBef>
          <a:spcPct val="0"/>
        </a:spcBef>
        <a:spcAft>
          <a:spcPct val="0"/>
        </a:spcAft>
        <a:defRPr kumimoji="1" sz="3000" kern="1200" spc="-75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136525" indent="-136525" algn="l" defTabSz="685800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01600" algn="l" defTabSz="685800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4494" y="1887636"/>
            <a:ext cx="8712968" cy="1222152"/>
          </a:xfr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企業型確定拠出年金制度</a:t>
            </a:r>
            <a:br>
              <a:rPr lang="en-US" altLang="ja-JP" sz="1400" dirty="0"/>
            </a:br>
            <a:r>
              <a:rPr lang="ja-JP" altLang="en-US" sz="4800" dirty="0"/>
              <a:t>導入前　投資教育</a:t>
            </a:r>
            <a:endParaRPr lang="ja-JP" altLang="en-US" sz="6000" dirty="0"/>
          </a:p>
        </p:txBody>
      </p:sp>
      <p:sp>
        <p:nvSpPr>
          <p:cNvPr id="16388" name="サブタイトル 2"/>
          <p:cNvSpPr txBox="1">
            <a:spLocks/>
          </p:cNvSpPr>
          <p:nvPr/>
        </p:nvSpPr>
        <p:spPr bwMode="auto">
          <a:xfrm>
            <a:off x="6660232" y="5920778"/>
            <a:ext cx="2603501" cy="9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Clr>
                <a:srgbClr val="94C600"/>
              </a:buClr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404040"/>
                </a:solidFill>
              </a:rPr>
              <a:t>【C</a:t>
            </a:r>
            <a:r>
              <a:rPr lang="ja-JP" altLang="en-US" sz="2000" dirty="0">
                <a:solidFill>
                  <a:srgbClr val="404040"/>
                </a:solidFill>
              </a:rPr>
              <a:t>資料</a:t>
            </a:r>
            <a:r>
              <a:rPr lang="en-US" altLang="ja-JP" sz="2000" dirty="0">
                <a:solidFill>
                  <a:srgbClr val="404040"/>
                </a:solidFill>
              </a:rPr>
              <a:t>】</a:t>
            </a:r>
          </a:p>
          <a:p>
            <a:pPr algn="ctr" eaLnBrk="1" hangingPunct="1">
              <a:buClr>
                <a:srgbClr val="94C600"/>
              </a:buClr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srgbClr val="404040"/>
                </a:solidFill>
              </a:rPr>
              <a:t>ドルコスト平均法協会</a:t>
            </a:r>
            <a:endParaRPr lang="en-US" altLang="ja-JP" sz="1200" dirty="0">
              <a:solidFill>
                <a:srgbClr val="404040"/>
              </a:solidFill>
            </a:endParaRPr>
          </a:p>
          <a:p>
            <a:pPr algn="ctr" eaLnBrk="1" hangingPunct="1">
              <a:buClr>
                <a:srgbClr val="94C600"/>
              </a:buClr>
              <a:buFont typeface="Arial" panose="020B0604020202020204" pitchFamily="34" charset="0"/>
              <a:buNone/>
            </a:pPr>
            <a:r>
              <a:rPr lang="ja-JP" altLang="en-US" sz="1200" dirty="0">
                <a:solidFill>
                  <a:srgbClr val="404040"/>
                </a:solidFill>
              </a:rPr>
              <a:t>会員のみ使用可</a:t>
            </a: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755562" y="3429000"/>
            <a:ext cx="7642225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1787438" y="4797152"/>
            <a:ext cx="55784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42900" defTabSz="6858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685800" defTabSz="6858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028700" defTabSz="6858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371600" defTabSz="6858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288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860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7432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200400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Clr>
                <a:srgbClr val="94C600"/>
              </a:buClr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rgbClr val="404040"/>
                </a:solidFill>
              </a:rPr>
              <a:t>DC</a:t>
            </a:r>
            <a:r>
              <a:rPr lang="ja-JP" altLang="en-US" dirty="0">
                <a:solidFill>
                  <a:srgbClr val="404040"/>
                </a:solidFill>
              </a:rPr>
              <a:t>コンサルタント</a:t>
            </a:r>
            <a:endParaRPr lang="en-US" altLang="ja-JP" dirty="0">
              <a:solidFill>
                <a:srgbClr val="404040"/>
              </a:solidFill>
            </a:endParaRPr>
          </a:p>
          <a:p>
            <a:pPr algn="ctr" eaLnBrk="1" hangingPunct="1">
              <a:buClr>
                <a:srgbClr val="94C600"/>
              </a:buClr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404040"/>
                </a:solidFill>
              </a:rPr>
              <a:t>〇〇　〇〇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68" y="3861048"/>
            <a:ext cx="3591212" cy="69388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84494" y="5981135"/>
            <a:ext cx="6547746" cy="73866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3">
                    <a:lumMod val="50000"/>
                  </a:schemeClr>
                </a:solidFill>
              </a:rPr>
              <a:t>＜注意点＞　本資料の内容は平成２９年１月時点の公表資料及び法令等に基づいています。また、概要・一般論</a:t>
            </a:r>
            <a:endParaRPr kumimoji="1" lang="en-US" altLang="ja-JP" sz="105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ja-JP" altLang="en-US" sz="1050" dirty="0">
                <a:solidFill>
                  <a:schemeClr val="accent3">
                    <a:lumMod val="50000"/>
                  </a:schemeClr>
                </a:solidFill>
              </a:rPr>
              <a:t>・当協会及び講師</a:t>
            </a:r>
            <a:r>
              <a:rPr kumimoji="1" lang="ja-JP" altLang="en-US" sz="1050" dirty="0">
                <a:solidFill>
                  <a:schemeClr val="accent3">
                    <a:lumMod val="50000"/>
                  </a:schemeClr>
                </a:solidFill>
              </a:rPr>
              <a:t>私見を述べたものですので、内容につき一切の責任は負いかねます。 詳細は、各分野毎に専門の企業・専門家等に確認して</a:t>
            </a:r>
            <a:r>
              <a:rPr lang="ja-JP" altLang="en-US" sz="1050" dirty="0">
                <a:solidFill>
                  <a:schemeClr val="accent3">
                    <a:lumMod val="50000"/>
                  </a:schemeClr>
                </a:solidFill>
              </a:rPr>
              <a:t>頂く</a:t>
            </a:r>
            <a:r>
              <a:rPr kumimoji="1" lang="ja-JP" altLang="en-US" sz="1050" dirty="0">
                <a:solidFill>
                  <a:schemeClr val="accent3">
                    <a:lumMod val="50000"/>
                  </a:schemeClr>
                </a:solidFill>
              </a:rPr>
              <a:t>か、</a:t>
            </a:r>
            <a:r>
              <a:rPr lang="ja-JP" altLang="en-US" sz="1050" dirty="0">
                <a:solidFill>
                  <a:schemeClr val="accent3">
                    <a:lumMod val="50000"/>
                  </a:schemeClr>
                </a:solidFill>
              </a:rPr>
              <a:t>当協会</a:t>
            </a:r>
            <a:r>
              <a:rPr kumimoji="1" lang="ja-JP" altLang="en-US" sz="1050" dirty="0">
                <a:solidFill>
                  <a:schemeClr val="accent3">
                    <a:lumMod val="50000"/>
                  </a:schemeClr>
                </a:solidFill>
              </a:rPr>
              <a:t>までお問い合わせください。なお、</a:t>
            </a:r>
            <a:r>
              <a:rPr lang="ja-JP" altLang="en-US" sz="1050" dirty="0">
                <a:solidFill>
                  <a:schemeClr val="accent3">
                    <a:lumMod val="50000"/>
                  </a:schemeClr>
                </a:solidFill>
              </a:rPr>
              <a:t>本資料は当協会及び講師の責任において作成しており、出所元もしくは作成者の著作物ですので、 承諾なしの利用、複製等はご遠慮願います。</a:t>
            </a:r>
            <a:endParaRPr kumimoji="1" lang="ja-JP" altLang="en-US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0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D6E0-EFB9-CB47-8FD2-2FA75C07FE76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1" y="457200"/>
            <a:ext cx="7275894" cy="578104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  <p:sp>
        <p:nvSpPr>
          <p:cNvPr id="8" name="正方形/長方形 7"/>
          <p:cNvSpPr/>
          <p:nvPr/>
        </p:nvSpPr>
        <p:spPr>
          <a:xfrm>
            <a:off x="2572161" y="1888006"/>
            <a:ext cx="3683914" cy="13748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36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D6E0-EFB9-CB47-8FD2-2FA75C07FE76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08719"/>
            <a:ext cx="6336704" cy="539466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628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D6E0-EFB9-CB47-8FD2-2FA75C07FE76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92" y="1124744"/>
            <a:ext cx="8300720" cy="50914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3568" y="620688"/>
            <a:ext cx="546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Q.</a:t>
            </a:r>
            <a:r>
              <a:rPr lang="ja-JP" altLang="en-US" dirty="0"/>
              <a:t>つみたて投資をした時、儲かるのは何色でしょうか？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584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D6E0-EFB9-CB47-8FD2-2FA75C07FE76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2735"/>
            <a:ext cx="7056784" cy="475940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5417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D6E0-EFB9-CB47-8FD2-2FA75C07FE76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36712"/>
            <a:ext cx="6755133" cy="527669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211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1820F9A-DFAE-49F3-BF36-94EE9738E527}" type="slidenum">
              <a:rPr lang="ja-JP" altLang="en-US">
                <a:solidFill>
                  <a:srgbClr val="FFFFFF"/>
                </a:solidFill>
              </a:rPr>
              <a:pPr/>
              <a:t>15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11560" y="692696"/>
            <a:ext cx="7415609" cy="280831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つみたて体験ゲームで分かったこと</a:t>
            </a:r>
            <a:endParaRPr lang="en-US" altLang="ja-JP" sz="1200" dirty="0"/>
          </a:p>
        </p:txBody>
      </p:sp>
      <p:sp>
        <p:nvSpPr>
          <p:cNvPr id="2" name="テキスト ボックス 1"/>
          <p:cNvSpPr txBox="1">
            <a:spLocks/>
          </p:cNvSpPr>
          <p:nvPr/>
        </p:nvSpPr>
        <p:spPr>
          <a:xfrm>
            <a:off x="611560" y="1484782"/>
            <a:ext cx="7919665" cy="464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1853" y="2302421"/>
            <a:ext cx="6865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　</a:t>
            </a:r>
            <a:r>
              <a:rPr lang="ja-JP" altLang="en-US" sz="2400" dirty="0"/>
              <a:t>まず</a:t>
            </a:r>
            <a:r>
              <a:rPr kumimoji="1" lang="ja-JP" altLang="en-US" sz="2400" dirty="0"/>
              <a:t>「量」の視点が大事</a:t>
            </a:r>
            <a:endParaRPr kumimoji="1" lang="en-US" altLang="ja-JP" sz="2400" dirty="0"/>
          </a:p>
          <a:p>
            <a:r>
              <a:rPr lang="ja-JP" altLang="en-US" sz="2000" dirty="0"/>
              <a:t>　　　</a:t>
            </a:r>
            <a:r>
              <a:rPr kumimoji="1" lang="ja-JP" altLang="en-US" sz="2000" dirty="0"/>
              <a:t>（価格が下がったときは、むしろ量をたくさん買うチャンス）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74263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ドルコスト平均法を使った「つみたて投資」は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59906" y="3255367"/>
            <a:ext cx="578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②</a:t>
            </a:r>
            <a:r>
              <a:rPr kumimoji="1" lang="ja-JP" altLang="en-US" sz="2400" dirty="0"/>
              <a:t>　</a:t>
            </a:r>
            <a:r>
              <a:rPr lang="ja-JP" altLang="en-US" sz="2400" dirty="0"/>
              <a:t>おわりの価格はとても大事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59906" y="3975447"/>
            <a:ext cx="578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③</a:t>
            </a:r>
            <a:r>
              <a:rPr kumimoji="1" lang="ja-JP" altLang="en-US" sz="2400" dirty="0"/>
              <a:t>　上がってもいいし、下がってもいい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3397" y="5415607"/>
            <a:ext cx="624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⑤</a:t>
            </a:r>
            <a:r>
              <a:rPr kumimoji="1" lang="ja-JP" altLang="en-US" sz="2400" dirty="0"/>
              <a:t>　</a:t>
            </a:r>
            <a:r>
              <a:rPr lang="ja-JP" altLang="en-US" sz="2400" dirty="0"/>
              <a:t>はじめの価格はあまり気にしなくていい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9905" y="4695527"/>
            <a:ext cx="60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④</a:t>
            </a:r>
            <a:r>
              <a:rPr kumimoji="1" lang="ja-JP" altLang="en-US" sz="2400" dirty="0"/>
              <a:t>　とにかく、「長く続けること」が一番重要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70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1820F9A-DFAE-49F3-BF36-94EE9738E527}" type="slidenum">
              <a:rPr lang="ja-JP" altLang="en-US">
                <a:solidFill>
                  <a:srgbClr val="FFFFFF"/>
                </a:solidFill>
              </a:rPr>
              <a:pPr/>
              <a:t>16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11559" y="639065"/>
            <a:ext cx="8064896" cy="640346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ドルコスト平均法を使った「つみたて投資」の注意点</a:t>
            </a:r>
            <a:endParaRPr lang="en-US" altLang="ja-JP" sz="1200" dirty="0"/>
          </a:p>
        </p:txBody>
      </p:sp>
      <p:sp>
        <p:nvSpPr>
          <p:cNvPr id="2" name="テキスト ボックス 1"/>
          <p:cNvSpPr txBox="1">
            <a:spLocks/>
          </p:cNvSpPr>
          <p:nvPr/>
        </p:nvSpPr>
        <p:spPr>
          <a:xfrm>
            <a:off x="647430" y="1356528"/>
            <a:ext cx="7919665" cy="4801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8734" y="1556792"/>
            <a:ext cx="6865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　</a:t>
            </a:r>
            <a:r>
              <a:rPr lang="ja-JP" altLang="en-US" sz="2400" dirty="0"/>
              <a:t>損をする場合もある</a:t>
            </a:r>
            <a:endParaRPr kumimoji="1" lang="en-US" altLang="ja-JP" sz="2400" dirty="0"/>
          </a:p>
          <a:p>
            <a:r>
              <a:rPr lang="ja-JP" altLang="en-US" sz="800" dirty="0"/>
              <a:t>　　　</a:t>
            </a:r>
            <a:endParaRPr lang="en-US" altLang="ja-JP" sz="800" dirty="0"/>
          </a:p>
          <a:p>
            <a:r>
              <a:rPr lang="ja-JP" altLang="en-US" sz="1600" dirty="0"/>
              <a:t>　　　　　・暴落したときに止めてはいけない！</a:t>
            </a:r>
            <a:endParaRPr kumimoji="1" lang="en-US" altLang="ja-JP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8734" y="2635550"/>
            <a:ext cx="7090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②</a:t>
            </a:r>
            <a:r>
              <a:rPr kumimoji="1" lang="ja-JP" altLang="en-US" sz="2400" dirty="0"/>
              <a:t>　</a:t>
            </a:r>
            <a:r>
              <a:rPr lang="ja-JP" altLang="en-US" sz="2400" dirty="0"/>
              <a:t>短期運用には向かない</a:t>
            </a:r>
            <a:endParaRPr lang="en-US" altLang="ja-JP" sz="2400" dirty="0"/>
          </a:p>
          <a:p>
            <a:endParaRPr lang="en-US" altLang="ja-JP" sz="800" dirty="0"/>
          </a:p>
          <a:p>
            <a:r>
              <a:rPr lang="ja-JP" altLang="en-US" sz="1600" dirty="0"/>
              <a:t>　　　　　・口数が貯まらない</a:t>
            </a:r>
            <a:endParaRPr lang="en-US" altLang="ja-JP" sz="1600" dirty="0"/>
          </a:p>
          <a:p>
            <a:r>
              <a:rPr lang="ja-JP" altLang="en-US" sz="1600" dirty="0"/>
              <a:t>　　　　　・短期では、「成長のうまみ」を得られない＝下がっている可能性も高まる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5028166"/>
            <a:ext cx="7253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→始めるタイミングに注意する必要はありません！</a:t>
            </a:r>
            <a:endParaRPr lang="en-US" altLang="ja-JP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「長い時間をかけること」＝“早く始めて、長く続けること”</a:t>
            </a:r>
            <a:endParaRPr lang="en-US" altLang="ja-JP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が何より大事です！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8734" y="3960529"/>
            <a:ext cx="7321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③</a:t>
            </a:r>
            <a:r>
              <a:rPr kumimoji="1" lang="ja-JP" altLang="en-US" sz="2400" dirty="0"/>
              <a:t>　終盤戦が重要</a:t>
            </a:r>
            <a:endParaRPr kumimoji="1" lang="en-US" altLang="ja-JP" sz="2400" dirty="0"/>
          </a:p>
          <a:p>
            <a:endParaRPr lang="en-US" altLang="ja-JP" sz="800" dirty="0"/>
          </a:p>
          <a:p>
            <a:r>
              <a:rPr kumimoji="1" lang="ja-JP" altLang="en-US" sz="1600" dirty="0"/>
              <a:t>　　　　　・株式の割合を減らして債券の割合を増やす（リアロケーション・リバランス）</a:t>
            </a:r>
            <a:endParaRPr kumimoji="1" lang="en-US" altLang="ja-JP" sz="1600" dirty="0"/>
          </a:p>
          <a:p>
            <a:r>
              <a:rPr lang="ja-JP" altLang="en-US" sz="1600" dirty="0"/>
              <a:t>　　　　　　</a:t>
            </a:r>
            <a:r>
              <a:rPr kumimoji="1" lang="ja-JP" altLang="en-US" sz="1600" dirty="0"/>
              <a:t>などの対策を。</a:t>
            </a:r>
          </a:p>
        </p:txBody>
      </p:sp>
    </p:spTree>
    <p:extLst>
      <p:ext uri="{BB962C8B-B14F-4D97-AF65-F5344CB8AC3E}">
        <p14:creationId xmlns:p14="http://schemas.microsoft.com/office/powerpoint/2010/main" val="29687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6E32DA0-397F-4978-AA2F-793DEB8E4A42}" type="slidenum">
              <a:rPr lang="ja-JP" altLang="en-US">
                <a:solidFill>
                  <a:srgbClr val="FFFFFF"/>
                </a:solidFill>
              </a:rPr>
              <a:pPr/>
              <a:t>17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4757" name="テキスト ボックス 1"/>
          <p:cNvSpPr txBox="1">
            <a:spLocks noChangeArrowheads="1"/>
          </p:cNvSpPr>
          <p:nvPr/>
        </p:nvSpPr>
        <p:spPr bwMode="auto">
          <a:xfrm>
            <a:off x="827584" y="2780928"/>
            <a:ext cx="76328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i="1" dirty="0">
                <a:solidFill>
                  <a:srgbClr val="000000"/>
                </a:solidFill>
              </a:rPr>
              <a:t>確定拠出年金などの“つみたて投資”で</a:t>
            </a:r>
            <a:endParaRPr lang="en-US" altLang="ja-JP" sz="3200" i="1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3200" i="1" dirty="0">
                <a:solidFill>
                  <a:srgbClr val="000000"/>
                </a:solidFill>
              </a:rPr>
              <a:t>「じぶん年金作り」をスタートするにあたって</a:t>
            </a:r>
            <a:endParaRPr lang="en-US" altLang="ja-JP" sz="3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07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18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715525" y="951636"/>
            <a:ext cx="809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■「じぶん年金づくり」　３つの鉄則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30274" y="1933216"/>
            <a:ext cx="5675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　①　「税金の優遇制度」を活用する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15525" y="4221088"/>
            <a:ext cx="78952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　③　長期分散投資</a:t>
            </a:r>
            <a:endParaRPr lang="en-US" altLang="ja-JP" dirty="0"/>
          </a:p>
          <a:p>
            <a:r>
              <a:rPr lang="ja-JP" altLang="en-US" sz="2000" dirty="0"/>
              <a:t>　　　　　　・長い目で成長を信じることができる投資先</a:t>
            </a:r>
            <a:endParaRPr lang="en-US" altLang="ja-JP" sz="2000" dirty="0"/>
          </a:p>
          <a:p>
            <a:r>
              <a:rPr lang="ja-JP" altLang="en-US" sz="2000" dirty="0"/>
              <a:t>　　　　　　・集中投資はリスクが高い、必ず株式を組み入れる　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15525" y="3068960"/>
            <a:ext cx="7479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　②　強制力を働かせる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6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19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81025" y="836712"/>
            <a:ext cx="5675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■税金の優遇制度の代表例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259632" y="1765757"/>
            <a:ext cx="7122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/>
              <a:t>NISA</a:t>
            </a:r>
            <a:r>
              <a:rPr lang="ja-JP" altLang="en-US" sz="2800" dirty="0"/>
              <a:t>（少額投資非課税制度）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262365" y="3182709"/>
            <a:ext cx="7122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/>
              <a:t>一時所得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246502" y="4599661"/>
            <a:ext cx="7122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/>
              <a:t>確定拠出年金</a:t>
            </a:r>
            <a:endParaRPr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78" y="4005064"/>
            <a:ext cx="2141738" cy="2101436"/>
          </a:xfrm>
          <a:prstGeom prst="rect">
            <a:avLst/>
          </a:prstGeom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A6D8D45-395C-437A-86FE-A34C45C13BBE}" type="slidenum">
              <a:rPr lang="ja-JP" altLang="en-US">
                <a:solidFill>
                  <a:srgbClr val="FFFFFF"/>
                </a:solidFill>
              </a:rPr>
              <a:pPr/>
              <a:t>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12763" y="33338"/>
            <a:ext cx="4017962" cy="3206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1800" dirty="0">
                <a:solidFill>
                  <a:prstClr val="white"/>
                </a:solidFill>
              </a:rPr>
              <a:t>講師紹介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11560" y="2985333"/>
            <a:ext cx="48671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横浜市出身。大手保険会社での勤務を経て独立系ファイナンシャルプランナーとして開業。その後、「これまでの資産運用ノウハウをいかして、一人でも多くの方を将来のお金の不安から解放したい」との思いでセミナー講師業をスタートした。得意分野である「これからお金を貯めていく」方むけの“つみたて”をテーマに、「じぶん年金セミナー」を多数開催。一般社団法人ドルコスト平均法協会開発の「じぶん年金ゲーム」第</a:t>
            </a:r>
            <a:r>
              <a:rPr lang="en-US" altLang="ja-JP" sz="1400" dirty="0"/>
              <a:t>1</a:t>
            </a:r>
            <a:r>
              <a:rPr lang="ja-JP" altLang="en-US" sz="1400" dirty="0"/>
              <a:t>号インストラクターに認定された。一般企業の確定拠出年金</a:t>
            </a:r>
            <a:r>
              <a:rPr lang="en-US" altLang="ja-JP" sz="1400" dirty="0"/>
              <a:t>(DC)</a:t>
            </a:r>
            <a:r>
              <a:rPr lang="ja-JP" altLang="en-US" sz="1400" dirty="0"/>
              <a:t>の投資教育や、大手金融機関の依頼でプロ向けの研修講師も務めるなど、年間講演回数は</a:t>
            </a:r>
            <a:r>
              <a:rPr lang="en-US" altLang="ja-JP" sz="1400" dirty="0"/>
              <a:t>70</a:t>
            </a:r>
            <a:r>
              <a:rPr lang="ja-JP" altLang="en-US" sz="1400" dirty="0"/>
              <a:t>回を超える。</a:t>
            </a:r>
            <a:endParaRPr lang="en-US" altLang="ja-JP" sz="1400" dirty="0"/>
          </a:p>
          <a:p>
            <a:br>
              <a:rPr lang="ja-JP" altLang="en-US" sz="1400" dirty="0"/>
            </a:br>
            <a:r>
              <a:rPr lang="ja-JP" altLang="en-US" sz="1400" dirty="0"/>
              <a:t>＜保有資格＞</a:t>
            </a:r>
          </a:p>
          <a:p>
            <a:r>
              <a:rPr lang="en-US" altLang="ja-JP" sz="1400" dirty="0"/>
              <a:t>CFP®</a:t>
            </a:r>
            <a:r>
              <a:rPr lang="ja-JP" altLang="en-US" sz="1200" dirty="0"/>
              <a:t>（日本ＦＰ協会認定ファイナンシャルプランナー）</a:t>
            </a:r>
            <a:endParaRPr lang="ja-JP" altLang="en-US" sz="1400" dirty="0"/>
          </a:p>
          <a:p>
            <a:r>
              <a:rPr lang="ja-JP" altLang="en-US" sz="1400" dirty="0"/>
              <a:t>証券一種外務員</a:t>
            </a:r>
          </a:p>
          <a:p>
            <a:r>
              <a:rPr lang="ja-JP" altLang="en-US" sz="1400" dirty="0"/>
              <a:t>行政書士（神奈川県行政書士会）　他</a:t>
            </a:r>
            <a:endParaRPr lang="en-US" altLang="ja-JP" sz="1400" dirty="0"/>
          </a:p>
        </p:txBody>
      </p:sp>
      <p:pic>
        <p:nvPicPr>
          <p:cNvPr id="10" name="図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25" y="827299"/>
            <a:ext cx="1414576" cy="18655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80" y="4542955"/>
            <a:ext cx="2555776" cy="143762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514774" y="880055"/>
            <a:ext cx="489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dirty="0"/>
              <a:t>安藤　宏和　（あんどう　ひろかず）</a:t>
            </a:r>
            <a:endParaRPr lang="en-US" altLang="ja-JP" dirty="0"/>
          </a:p>
          <a:p>
            <a:r>
              <a:rPr lang="ja-JP" altLang="en-US" sz="1600" dirty="0"/>
              <a:t>つみたて専門</a:t>
            </a:r>
            <a:r>
              <a:rPr lang="en-US" altLang="ja-JP" sz="1600" dirty="0"/>
              <a:t>FP</a:t>
            </a:r>
            <a:r>
              <a:rPr lang="ja-JP" altLang="en-US" sz="1600" dirty="0"/>
              <a:t>オフィス「あしたば」　代表</a:t>
            </a:r>
            <a:endParaRPr lang="en-US" altLang="ja-JP" sz="1600" dirty="0"/>
          </a:p>
          <a:p>
            <a:r>
              <a:rPr lang="ja-JP" altLang="en-US" sz="1600" dirty="0"/>
              <a:t>一般社団法人確定拠出年金教育支援協会　専務理事</a:t>
            </a:r>
            <a:endParaRPr lang="en-US" altLang="ja-JP" sz="1600" dirty="0"/>
          </a:p>
          <a:p>
            <a:r>
              <a:rPr lang="ja-JP" altLang="en-US" sz="1600" dirty="0"/>
              <a:t>つみたてアドバイザー（ファイナンシャルプランナー）</a:t>
            </a:r>
            <a:endParaRPr lang="en-US" altLang="ja-JP" sz="1600" dirty="0"/>
          </a:p>
          <a:p>
            <a:r>
              <a:rPr lang="ja-JP" altLang="en-US" sz="1600" dirty="0"/>
              <a:t>じぶん年金ゲームインストラクター</a:t>
            </a:r>
            <a:endParaRPr lang="en-US" altLang="ja-JP" sz="16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b="5376"/>
          <a:stretch/>
        </p:blipFill>
        <p:spPr>
          <a:xfrm>
            <a:off x="5865280" y="2996952"/>
            <a:ext cx="2546038" cy="1546003"/>
          </a:xfrm>
          <a:prstGeom prst="rect">
            <a:avLst/>
          </a:prstGeom>
        </p:spPr>
      </p:pic>
      <p:sp>
        <p:nvSpPr>
          <p:cNvPr id="12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0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20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179512" y="661442"/>
            <a:ext cx="809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■お金が貯まる人・貯まらない人の特徴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1" y="1475222"/>
            <a:ext cx="2573940" cy="1801758"/>
          </a:xfrm>
          <a:prstGeom prst="rect">
            <a:avLst/>
          </a:prstGeom>
        </p:spPr>
      </p:pic>
      <p:sp>
        <p:nvSpPr>
          <p:cNvPr id="11" name="右矢印 20"/>
          <p:cNvSpPr/>
          <p:nvPr/>
        </p:nvSpPr>
        <p:spPr>
          <a:xfrm>
            <a:off x="2361365" y="2037194"/>
            <a:ext cx="525382" cy="45031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3" name="楕円 2"/>
          <p:cNvSpPr/>
          <p:nvPr/>
        </p:nvSpPr>
        <p:spPr>
          <a:xfrm>
            <a:off x="3063580" y="1377170"/>
            <a:ext cx="2718978" cy="192596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ja-JP" altLang="en-US" dirty="0"/>
          </a:p>
        </p:txBody>
      </p:sp>
      <p:sp>
        <p:nvSpPr>
          <p:cNvPr id="18" name="矢印: 下カーブ 17"/>
          <p:cNvSpPr/>
          <p:nvPr/>
        </p:nvSpPr>
        <p:spPr>
          <a:xfrm rot="1800000">
            <a:off x="6010044" y="2221880"/>
            <a:ext cx="684840" cy="3399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5696679" y="2690640"/>
            <a:ext cx="1735486" cy="323074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" y="3629095"/>
            <a:ext cx="2540910" cy="1778637"/>
          </a:xfrm>
          <a:prstGeom prst="rect">
            <a:avLst/>
          </a:prstGeom>
        </p:spPr>
      </p:pic>
      <p:sp>
        <p:nvSpPr>
          <p:cNvPr id="23" name="右矢印 20"/>
          <p:cNvSpPr/>
          <p:nvPr/>
        </p:nvSpPr>
        <p:spPr>
          <a:xfrm>
            <a:off x="2677777" y="3977613"/>
            <a:ext cx="496080" cy="4572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5" name="楕円 24"/>
          <p:cNvSpPr/>
          <p:nvPr/>
        </p:nvSpPr>
        <p:spPr>
          <a:xfrm>
            <a:off x="3340832" y="3670472"/>
            <a:ext cx="2740295" cy="12146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ja-JP" altLang="en-US" dirty="0"/>
          </a:p>
        </p:txBody>
      </p:sp>
      <p:sp>
        <p:nvSpPr>
          <p:cNvPr id="30" name="直角三角形 29"/>
          <p:cNvSpPr/>
          <p:nvPr/>
        </p:nvSpPr>
        <p:spPr>
          <a:xfrm flipH="1">
            <a:off x="3685878" y="4065674"/>
            <a:ext cx="4270498" cy="1500828"/>
          </a:xfrm>
          <a:prstGeom prst="rtTriangle">
            <a:avLst/>
          </a:prstGeom>
          <a:solidFill>
            <a:srgbClr val="FFFFCC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下カーブ 26"/>
          <p:cNvSpPr/>
          <p:nvPr/>
        </p:nvSpPr>
        <p:spPr>
          <a:xfrm rot="1800000">
            <a:off x="2194903" y="4575102"/>
            <a:ext cx="655311" cy="3524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1" name="Picture 2" descr="http://kids.wanpug.com/illust/illust34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91" y="1791716"/>
            <a:ext cx="1120254" cy="106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kids.wanpug.com/illust/illust34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25" y="3855739"/>
            <a:ext cx="891699" cy="8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 descr="... スイーツ / デザート, 食べ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99" y="1811431"/>
            <a:ext cx="996490" cy="950039"/>
          </a:xfrm>
          <a:prstGeom prst="rect">
            <a:avLst/>
          </a:prstGeom>
        </p:spPr>
      </p:pic>
      <p:pic>
        <p:nvPicPr>
          <p:cNvPr id="33" name="図 32" descr="... スイーツ / デザート, 食べ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13" y="3928595"/>
            <a:ext cx="745703" cy="71094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15" y="1116787"/>
            <a:ext cx="1906863" cy="20221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28" y="3670472"/>
            <a:ext cx="2454460" cy="2124957"/>
          </a:xfrm>
          <a:prstGeom prst="rect">
            <a:avLst/>
          </a:prstGeom>
        </p:spPr>
      </p:pic>
      <p:pic>
        <p:nvPicPr>
          <p:cNvPr id="9" name="図 8" descr="... , お金, 貯金箱 ID:2013120814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36" y="4596854"/>
            <a:ext cx="701725" cy="1002185"/>
          </a:xfrm>
          <a:prstGeom prst="rect">
            <a:avLst/>
          </a:prstGeom>
        </p:spPr>
      </p:pic>
      <p:sp>
        <p:nvSpPr>
          <p:cNvPr id="35" name="角丸四角形 2"/>
          <p:cNvSpPr/>
          <p:nvPr/>
        </p:nvSpPr>
        <p:spPr>
          <a:xfrm>
            <a:off x="98910" y="3414231"/>
            <a:ext cx="8937586" cy="2362433"/>
          </a:xfrm>
          <a:prstGeom prst="roundRect">
            <a:avLst/>
          </a:prstGeom>
          <a:noFill/>
          <a:ln>
            <a:solidFill>
              <a:srgbClr val="FF33CC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50693" y="5932592"/>
            <a:ext cx="6586185" cy="7704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42857" y="596436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パーキンソンの第二法則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35993" y="6236431"/>
            <a:ext cx="534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000" dirty="0"/>
              <a:t>「支出の額は収入の額に達するまで膨張する」</a:t>
            </a:r>
          </a:p>
        </p:txBody>
      </p:sp>
    </p:spTree>
    <p:extLst>
      <p:ext uri="{BB962C8B-B14F-4D97-AF65-F5344CB8AC3E}">
        <p14:creationId xmlns:p14="http://schemas.microsoft.com/office/powerpoint/2010/main" val="29017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8" grpId="0" animBg="1"/>
      <p:bldP spid="15" grpId="0" animBg="1"/>
      <p:bldP spid="23" grpId="0" animBg="1"/>
      <p:bldP spid="25" grpId="0" animBg="1"/>
      <p:bldP spid="30" grpId="0" animBg="1"/>
      <p:bldP spid="27" grpId="0" animBg="1"/>
      <p:bldP spid="35" grpId="0" animBg="1"/>
      <p:bldP spid="36" grpId="0" animBg="1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21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683568" y="1029531"/>
            <a:ext cx="809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■資産形成の鉄則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72161" y="1988840"/>
            <a:ext cx="79490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預けるときは簡単に、</a:t>
            </a:r>
            <a:endParaRPr lang="en-US" altLang="ja-JP" sz="4800" dirty="0"/>
          </a:p>
          <a:p>
            <a:r>
              <a:rPr lang="ja-JP" altLang="en-US" sz="4000" dirty="0"/>
              <a:t>（</a:t>
            </a:r>
            <a:r>
              <a:rPr lang="ja-JP" altLang="en-US" sz="2400" dirty="0"/>
              <a:t>または</a:t>
            </a:r>
            <a:r>
              <a:rPr lang="ja-JP" altLang="en-US" sz="4000" dirty="0"/>
              <a:t>自動的に）</a:t>
            </a:r>
          </a:p>
          <a:p>
            <a:endParaRPr lang="ja-JP" altLang="en-US" sz="4800" dirty="0"/>
          </a:p>
        </p:txBody>
      </p:sp>
      <p:sp>
        <p:nvSpPr>
          <p:cNvPr id="7" name="正方形/長方形 6"/>
          <p:cNvSpPr/>
          <p:nvPr/>
        </p:nvSpPr>
        <p:spPr>
          <a:xfrm>
            <a:off x="1773699" y="3789040"/>
            <a:ext cx="7949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引き出すときは面倒に</a:t>
            </a:r>
            <a:endParaRPr lang="en-US" altLang="ja-JP" sz="4800" dirty="0"/>
          </a:p>
          <a:p>
            <a:r>
              <a:rPr lang="ja-JP" altLang="en-US" sz="3600" dirty="0"/>
              <a:t>（</a:t>
            </a:r>
            <a:r>
              <a:rPr lang="ja-JP" altLang="en-US" sz="2000" dirty="0"/>
              <a:t>または</a:t>
            </a:r>
            <a:r>
              <a:rPr lang="ja-JP" altLang="en-US" sz="3600" dirty="0"/>
              <a:t>引き出せない）</a:t>
            </a:r>
          </a:p>
        </p:txBody>
      </p:sp>
    </p:spTree>
    <p:extLst>
      <p:ext uri="{BB962C8B-B14F-4D97-AF65-F5344CB8AC3E}">
        <p14:creationId xmlns:p14="http://schemas.microsoft.com/office/powerpoint/2010/main" val="11032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48191" y="1935028"/>
            <a:ext cx="205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経済の規模＝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69659" y="193502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×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7007" y="1167749"/>
            <a:ext cx="598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経済の成長を考える式＝経済規模の式</a:t>
            </a:r>
          </a:p>
        </p:txBody>
      </p:sp>
      <p:pic>
        <p:nvPicPr>
          <p:cNvPr id="12" name="図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912507" y="2915000"/>
            <a:ext cx="3490164" cy="337305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F0B9-727B-7E46-80B7-DF5DB21FA4ED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78885" y="181781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人口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58254" y="1875840"/>
            <a:ext cx="3311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人あたり生産性</a:t>
            </a:r>
            <a:endParaRPr kumimoji="1" lang="en-US" altLang="ja-JP" dirty="0"/>
          </a:p>
          <a:p>
            <a:r>
              <a:rPr kumimoji="1" lang="en-US" altLang="ja-JP" dirty="0"/>
              <a:t>(1</a:t>
            </a:r>
            <a:r>
              <a:rPr kumimoji="1" lang="ja-JP" altLang="en-US" dirty="0"/>
              <a:t>人あたりが生み出す付加価値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043608" y="1700808"/>
            <a:ext cx="7257368" cy="973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116629" y="6560482"/>
            <a:ext cx="1963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  <p:pic>
        <p:nvPicPr>
          <p:cNvPr id="15" name="Picture 2" descr="http://img-cdn.jg.jugem.jp/c01/265151/20110714_2025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5000"/>
            <a:ext cx="3323256" cy="35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51520" y="623376"/>
            <a:ext cx="598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■長い目で成長する可能性が高い投資先とは？</a:t>
            </a:r>
            <a:endParaRPr kumimoji="1" lang="ja-JP" altLang="en-US" sz="2000" dirty="0"/>
          </a:p>
        </p:txBody>
      </p:sp>
      <p:sp>
        <p:nvSpPr>
          <p:cNvPr id="2" name="円形吹き出し 1"/>
          <p:cNvSpPr/>
          <p:nvPr/>
        </p:nvSpPr>
        <p:spPr>
          <a:xfrm>
            <a:off x="5580112" y="680817"/>
            <a:ext cx="3428508" cy="779977"/>
          </a:xfrm>
          <a:prstGeom prst="wedgeEllipseCallout">
            <a:avLst>
              <a:gd name="adj1" fmla="val -53474"/>
              <a:gd name="adj2" fmla="val 555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「人口が増えていく国」</a:t>
            </a:r>
            <a:endParaRPr lang="en-US" altLang="ja-JP" sz="1600" dirty="0"/>
          </a:p>
          <a:p>
            <a:pPr algn="ctr"/>
            <a:r>
              <a:rPr lang="ja-JP" altLang="en-US" sz="1600" dirty="0"/>
              <a:t>という視点が大事です！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246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5" grpId="0"/>
      <p:bldP spid="6" grpId="0"/>
      <p:bldP spid="1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F0B9-727B-7E46-80B7-DF5DB21FA4ED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65" y="1165237"/>
            <a:ext cx="5556420" cy="48945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735" y="657732"/>
            <a:ext cx="522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世界の株式市場が、これまで何回も下落をしても</a:t>
            </a:r>
            <a:endParaRPr kumimoji="1" lang="en-US" altLang="ja-JP" dirty="0"/>
          </a:p>
          <a:p>
            <a:r>
              <a:rPr lang="ja-JP" altLang="en-US" dirty="0"/>
              <a:t>それを上回って成長してきた理由</a:t>
            </a:r>
            <a:r>
              <a:rPr lang="en-US" altLang="ja-JP" dirty="0"/>
              <a:t>⇨</a:t>
            </a:r>
            <a:r>
              <a:rPr lang="ja-JP" altLang="en-US" dirty="0"/>
              <a:t>世界経済の成長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7765" y="6187073"/>
            <a:ext cx="645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ドルコスト平均法は</a:t>
            </a:r>
            <a:r>
              <a:rPr lang="ja-JP" altLang="en-US" sz="1600" dirty="0"/>
              <a:t>世界経済の中長期的な成長の</a:t>
            </a:r>
            <a:r>
              <a:rPr kumimoji="1" lang="ja-JP" altLang="en-US" sz="1600" dirty="0"/>
              <a:t>波にのる投資方法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63888" y="6555687"/>
            <a:ext cx="1963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5419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xfrm>
            <a:off x="8531225" y="4043"/>
            <a:ext cx="612775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1820F9A-DFAE-49F3-BF36-94EE9738E527}" type="slidenum">
              <a:rPr lang="ja-JP" altLang="en-US">
                <a:solidFill>
                  <a:srgbClr val="FFFFFF"/>
                </a:solidFill>
              </a:rPr>
              <a:pPr/>
              <a:t>24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96839" y="479373"/>
            <a:ext cx="4320479" cy="576064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■「運用」の選択肢は？</a:t>
            </a:r>
            <a:endParaRPr lang="en-US" altLang="ja-JP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7036942" y="4490669"/>
            <a:ext cx="7937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107504" y="1091831"/>
            <a:ext cx="8839200" cy="5181600"/>
          </a:xfrm>
          <a:prstGeom prst="roundRect">
            <a:avLst>
              <a:gd name="adj" fmla="val 5444"/>
            </a:avLst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59904" y="1244231"/>
            <a:ext cx="8532813" cy="4876800"/>
            <a:chOff x="192" y="864"/>
            <a:chExt cx="5375" cy="3263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 flipV="1">
              <a:off x="192" y="863"/>
              <a:ext cx="0" cy="326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192" y="4128"/>
              <a:ext cx="5375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803704" y="5511431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リスク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6104" y="1244231"/>
            <a:ext cx="45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 anchor="ctr"/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リターン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8504" y="5130431"/>
            <a:ext cx="21336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預金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354317" y="1242736"/>
            <a:ext cx="2438400" cy="1066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商品先物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200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ＦＸ取引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2195736" y="1916832"/>
            <a:ext cx="4752126" cy="246800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ja-JP" altLang="ja-JP">
              <a:solidFill>
                <a:srgbClr val="000000"/>
              </a:solidFill>
              <a:latin typeface="ＭＳ Ｐゴシック" pitchFamily="50" charset="-128"/>
              <a:ea typeface="HGP創英角ｺﾞｼｯｸUB" pitchFamily="50" charset="-128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910272" y="1916832"/>
            <a:ext cx="2523999" cy="120900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240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株式</a:t>
            </a: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2013960" y="2447243"/>
            <a:ext cx="1978239" cy="106704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dirty="0">
                <a:solidFill>
                  <a:srgbClr val="000000"/>
                </a:solidFill>
                <a:latin typeface="ＭＳ Ｐゴシック" pitchFamily="50" charset="-128"/>
                <a:ea typeface="HGP創英角ｺﾞｼｯｸUB" pitchFamily="50" charset="-128"/>
              </a:rPr>
              <a:t>確定拠出年金</a:t>
            </a:r>
          </a:p>
        </p:txBody>
      </p:sp>
      <p:sp>
        <p:nvSpPr>
          <p:cNvPr id="22" name="Text Box 1044"/>
          <p:cNvSpPr txBox="1">
            <a:spLocks noChangeArrowheads="1"/>
          </p:cNvSpPr>
          <p:nvPr/>
        </p:nvSpPr>
        <p:spPr bwMode="auto">
          <a:xfrm>
            <a:off x="3538672" y="2110167"/>
            <a:ext cx="13716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000" dirty="0">
                <a:solidFill>
                  <a:srgbClr val="000000"/>
                </a:solidFill>
                <a:latin typeface="ＭＳ Ｐゴシック" pitchFamily="50" charset="-128"/>
                <a:ea typeface="HGP創英角ｺﾞｼｯｸUB" pitchFamily="50" charset="-128"/>
              </a:rPr>
              <a:t>投資信託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548886" y="4218041"/>
            <a:ext cx="2330061" cy="973294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dirty="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個人年金</a:t>
            </a:r>
            <a:endParaRPr lang="en-US" altLang="ja-JP" dirty="0">
              <a:solidFill>
                <a:srgbClr val="000000"/>
              </a:solidFill>
              <a:latin typeface="HG創英角ｺﾞｼｯｸUB" pitchFamily="49" charset="-128"/>
              <a:ea typeface="HGP創英角ｺﾞｼｯｸUB" pitchFamily="50" charset="-128"/>
            </a:endParaRP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dirty="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終身保険</a:t>
            </a: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3652320" y="2841934"/>
            <a:ext cx="2004839" cy="1021871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>
                <a:solidFill>
                  <a:srgbClr val="000000"/>
                </a:solidFill>
                <a:latin typeface="ＭＳ Ｐゴシック" pitchFamily="50" charset="-128"/>
                <a:ea typeface="HGP創英角ｺﾞｼｯｸUB" pitchFamily="50" charset="-128"/>
              </a:rPr>
              <a:t>変額保険</a:t>
            </a: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2224288" y="3774033"/>
            <a:ext cx="2158661" cy="111310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90000"/>
                  <a:shade val="30000"/>
                  <a:satMod val="115000"/>
                </a:schemeClr>
              </a:gs>
              <a:gs pos="50000">
                <a:schemeClr val="accent6">
                  <a:lumMod val="90000"/>
                  <a:shade val="67500"/>
                  <a:satMod val="115000"/>
                </a:schemeClr>
              </a:gs>
              <a:gs pos="100000">
                <a:schemeClr val="accent6">
                  <a:lumMod val="9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2400" dirty="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債券</a:t>
            </a:r>
            <a:endParaRPr lang="en-US" altLang="ja-JP" sz="2400" dirty="0">
              <a:solidFill>
                <a:srgbClr val="000000"/>
              </a:solidFill>
              <a:latin typeface="HG創英角ｺﾞｼｯｸUB" pitchFamily="49" charset="-128"/>
              <a:ea typeface="HGP創英角ｺﾞｼｯｸUB" pitchFamily="50" charset="-128"/>
            </a:endParaRPr>
          </a:p>
        </p:txBody>
      </p:sp>
      <p:sp>
        <p:nvSpPr>
          <p:cNvPr id="29" name="コンテンツ プレースホルダー 3"/>
          <p:cNvSpPr txBox="1">
            <a:spLocks/>
          </p:cNvSpPr>
          <p:nvPr/>
        </p:nvSpPr>
        <p:spPr>
          <a:xfrm>
            <a:off x="698695" y="6407305"/>
            <a:ext cx="6587008" cy="338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1000" dirty="0"/>
              <a:t>※</a:t>
            </a:r>
            <a:r>
              <a:rPr lang="ja-JP" altLang="en-US" sz="1000" dirty="0"/>
              <a:t>この図は、あくまでもイメージを掴んでいただくためのものです。実際のリスク・リターンの数値データを示すものではありません。</a:t>
            </a:r>
            <a:endParaRPr lang="en-US" altLang="ja-JP" sz="1000" dirty="0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037147" y="4763496"/>
            <a:ext cx="2030797" cy="79895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dirty="0">
                <a:solidFill>
                  <a:srgbClr val="000000"/>
                </a:solidFill>
                <a:latin typeface="HG創英角ｺﾞｼｯｸUB" pitchFamily="49" charset="-128"/>
                <a:ea typeface="HGP創英角ｺﾞｼｯｸUB" pitchFamily="50" charset="-128"/>
              </a:rPr>
              <a:t>外貨預金</a:t>
            </a:r>
          </a:p>
        </p:txBody>
      </p:sp>
    </p:spTree>
    <p:extLst>
      <p:ext uri="{BB962C8B-B14F-4D97-AF65-F5344CB8AC3E}">
        <p14:creationId xmlns:p14="http://schemas.microsoft.com/office/powerpoint/2010/main" val="316202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25</a:t>
            </a:fld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76805" name="グループ化 5"/>
          <p:cNvGrpSpPr>
            <a:grpSpLocks/>
          </p:cNvGrpSpPr>
          <p:nvPr/>
        </p:nvGrpSpPr>
        <p:grpSpPr bwMode="auto">
          <a:xfrm>
            <a:off x="2456532" y="1514475"/>
            <a:ext cx="4203700" cy="4124325"/>
            <a:chOff x="2793187" y="1794052"/>
            <a:chExt cx="3413760" cy="3413760"/>
          </a:xfrm>
        </p:grpSpPr>
        <p:sp>
          <p:nvSpPr>
            <p:cNvPr id="7" name="フリーフォーム 6"/>
            <p:cNvSpPr/>
            <p:nvPr/>
          </p:nvSpPr>
          <p:spPr>
            <a:xfrm>
              <a:off x="2793187" y="1794052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41376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649564" y="0"/>
                    <a:pt x="3413760" y="764196"/>
                    <a:pt x="3413760" y="170688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85265" tIns="670915" rIns="447395" bIns="1805585" spcCol="1270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国内</a:t>
              </a:r>
              <a:endParaRPr lang="en-US" altLang="ja-JP" sz="3200" dirty="0">
                <a:solidFill>
                  <a:prstClr val="white"/>
                </a:solidFill>
              </a:endParaRPr>
            </a:p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債券</a:t>
              </a:r>
              <a:endParaRPr lang="en-US" altLang="ja-JP" sz="3200" dirty="0">
                <a:solidFill>
                  <a:prstClr val="white"/>
                </a:solidFill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2793187" y="1794052"/>
              <a:ext cx="3413760" cy="3413760"/>
            </a:xfrm>
            <a:custGeom>
              <a:avLst/>
              <a:gdLst>
                <a:gd name="connsiteX0" fmla="*/ 3413760 w 3413760"/>
                <a:gd name="connsiteY0" fmla="*/ 1706880 h 3413760"/>
                <a:gd name="connsiteX1" fmla="*/ 1706880 w 3413760"/>
                <a:gd name="connsiteY1" fmla="*/ 3413760 h 3413760"/>
                <a:gd name="connsiteX2" fmla="*/ 1706880 w 3413760"/>
                <a:gd name="connsiteY2" fmla="*/ 1706880 h 3413760"/>
                <a:gd name="connsiteX3" fmla="*/ 341376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3413760" y="1706880"/>
                  </a:moveTo>
                  <a:cubicBezTo>
                    <a:pt x="3413760" y="2649564"/>
                    <a:pt x="2649564" y="3413760"/>
                    <a:pt x="1706880" y="3413760"/>
                  </a:cubicBezTo>
                  <a:lnTo>
                    <a:pt x="1706880" y="1706880"/>
                  </a:lnTo>
                  <a:lnTo>
                    <a:pt x="3413760" y="17068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97050" tIns="1797050" rIns="415290" bIns="659130" spcCol="1270" anchor="b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外国</a:t>
              </a:r>
              <a:endParaRPr lang="en-US" altLang="ja-JP" sz="3200" dirty="0">
                <a:solidFill>
                  <a:prstClr val="white"/>
                </a:solidFill>
              </a:endParaRPr>
            </a:p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債券</a:t>
              </a:r>
              <a:endParaRPr lang="en-US" altLang="ja-JP" sz="3200" dirty="0">
                <a:solidFill>
                  <a:prstClr val="white"/>
                </a:solidFill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793187" y="1794052"/>
              <a:ext cx="3413760" cy="3413760"/>
            </a:xfrm>
            <a:custGeom>
              <a:avLst/>
              <a:gdLst>
                <a:gd name="connsiteX0" fmla="*/ 1706880 w 3413760"/>
                <a:gd name="connsiteY0" fmla="*/ 3413760 h 3413760"/>
                <a:gd name="connsiteX1" fmla="*/ 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341376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3413760"/>
                  </a:moveTo>
                  <a:cubicBezTo>
                    <a:pt x="764196" y="3413760"/>
                    <a:pt x="0" y="2649564"/>
                    <a:pt x="0" y="1706880"/>
                  </a:cubicBezTo>
                  <a:lnTo>
                    <a:pt x="1706880" y="1706880"/>
                  </a:lnTo>
                  <a:lnTo>
                    <a:pt x="1706880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5450" tIns="1807210" rIns="1807210" bIns="669290" spcCol="1270" anchor="b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外国</a:t>
              </a:r>
              <a:endParaRPr lang="en-US" altLang="ja-JP" sz="3200" dirty="0">
                <a:solidFill>
                  <a:prstClr val="white"/>
                </a:solidFill>
              </a:endParaRPr>
            </a:p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株式</a:t>
              </a:r>
              <a:endParaRPr lang="en-US" altLang="ja-JP" sz="3200" dirty="0">
                <a:solidFill>
                  <a:prstClr val="white"/>
                </a:solidFill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793187" y="1794052"/>
              <a:ext cx="3413760" cy="3413760"/>
            </a:xfrm>
            <a:custGeom>
              <a:avLst/>
              <a:gdLst>
                <a:gd name="connsiteX0" fmla="*/ 0 w 3413760"/>
                <a:gd name="connsiteY0" fmla="*/ 1706880 h 3413760"/>
                <a:gd name="connsiteX1" fmla="*/ 1706880 w 3413760"/>
                <a:gd name="connsiteY1" fmla="*/ 0 h 3413760"/>
                <a:gd name="connsiteX2" fmla="*/ 1706880 w 3413760"/>
                <a:gd name="connsiteY2" fmla="*/ 1706880 h 3413760"/>
                <a:gd name="connsiteX3" fmla="*/ 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0" y="1706880"/>
                  </a:moveTo>
                  <a:cubicBezTo>
                    <a:pt x="0" y="764196"/>
                    <a:pt x="764196" y="0"/>
                    <a:pt x="1706880" y="0"/>
                  </a:cubicBezTo>
                  <a:lnTo>
                    <a:pt x="1706880" y="1706880"/>
                  </a:lnTo>
                  <a:lnTo>
                    <a:pt x="0" y="17068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5450" tIns="669290" rIns="1807210" bIns="1807210" spcCol="1270"/>
            <a:lstStyle/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国内</a:t>
              </a:r>
              <a:endParaRPr lang="en-US" altLang="ja-JP" sz="3200" dirty="0">
                <a:solidFill>
                  <a:prstClr val="white"/>
                </a:solidFill>
              </a:endParaRPr>
            </a:p>
            <a:p>
              <a:pPr algn="ctr" defTabSz="1377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ja-JP" altLang="en-US" sz="3200" dirty="0">
                  <a:solidFill>
                    <a:prstClr val="white"/>
                  </a:solidFill>
                </a:rPr>
                <a:t>株式</a:t>
              </a:r>
              <a:endParaRPr lang="en-US" altLang="ja-JP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467544" y="617563"/>
            <a:ext cx="308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■分散の基本スタンス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6804248" y="1340768"/>
            <a:ext cx="1966912" cy="172819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・預貯金</a:t>
            </a:r>
            <a:endParaRPr kumimoji="1" lang="en-US" altLang="ja-JP" dirty="0"/>
          </a:p>
          <a:p>
            <a:r>
              <a:rPr lang="ja-JP" altLang="en-US" dirty="0"/>
              <a:t>・日本国債</a:t>
            </a:r>
            <a:endParaRPr kumimoji="1" lang="en-US" altLang="ja-JP" dirty="0"/>
          </a:p>
          <a:p>
            <a:r>
              <a:rPr lang="ja-JP" altLang="en-US" dirty="0"/>
              <a:t>・終身保険</a:t>
            </a:r>
            <a:endParaRPr lang="en-US" altLang="ja-JP" dirty="0"/>
          </a:p>
          <a:p>
            <a:r>
              <a:rPr kumimoji="1" lang="ja-JP" altLang="en-US" dirty="0"/>
              <a:t>・個人年金保険</a:t>
            </a:r>
            <a:endParaRPr kumimoji="1" lang="en-US" altLang="ja-JP" dirty="0"/>
          </a:p>
          <a:p>
            <a:r>
              <a:rPr lang="ja-JP" altLang="en-US" dirty="0"/>
              <a:t>・確定拠出年金</a:t>
            </a:r>
            <a:endParaRPr kumimoji="1" lang="en-US" altLang="ja-JP" dirty="0"/>
          </a:p>
        </p:txBody>
      </p:sp>
      <p:sp>
        <p:nvSpPr>
          <p:cNvPr id="14" name="角丸四角形吹き出し 1"/>
          <p:cNvSpPr/>
          <p:nvPr/>
        </p:nvSpPr>
        <p:spPr>
          <a:xfrm>
            <a:off x="6809711" y="4119458"/>
            <a:ext cx="1966912" cy="151298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・外貨預金</a:t>
            </a:r>
            <a:endParaRPr kumimoji="1" lang="en-US" altLang="ja-JP" dirty="0"/>
          </a:p>
          <a:p>
            <a:r>
              <a:rPr lang="ja-JP" altLang="en-US" dirty="0"/>
              <a:t>・外国債券</a:t>
            </a:r>
            <a:endParaRPr kumimoji="1" lang="en-US" altLang="ja-JP" dirty="0"/>
          </a:p>
          <a:p>
            <a:r>
              <a:rPr lang="ja-JP" altLang="en-US" dirty="0"/>
              <a:t>・外貨建保険</a:t>
            </a:r>
            <a:endParaRPr lang="en-US" altLang="ja-JP" dirty="0"/>
          </a:p>
          <a:p>
            <a:r>
              <a:rPr kumimoji="1" lang="ja-JP" altLang="en-US" dirty="0"/>
              <a:t>・確定拠出年金</a:t>
            </a:r>
            <a:endParaRPr kumimoji="1" lang="en-US" altLang="ja-JP" dirty="0"/>
          </a:p>
        </p:txBody>
      </p:sp>
      <p:sp>
        <p:nvSpPr>
          <p:cNvPr id="15" name="角丸四角形吹き出し 1"/>
          <p:cNvSpPr/>
          <p:nvPr/>
        </p:nvSpPr>
        <p:spPr>
          <a:xfrm>
            <a:off x="371131" y="1374648"/>
            <a:ext cx="1966912" cy="169431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・個別銘柄</a:t>
            </a:r>
            <a:endParaRPr kumimoji="1" lang="en-US" altLang="ja-JP" dirty="0"/>
          </a:p>
          <a:p>
            <a:r>
              <a:rPr kumimoji="1" lang="ja-JP" altLang="en-US" dirty="0"/>
              <a:t>・従業員持株会</a:t>
            </a:r>
            <a:endParaRPr kumimoji="1" lang="en-US" altLang="ja-JP" dirty="0"/>
          </a:p>
          <a:p>
            <a:r>
              <a:rPr kumimoji="1" lang="ja-JP" altLang="en-US" dirty="0"/>
              <a:t>・投資信託</a:t>
            </a:r>
            <a:endParaRPr kumimoji="1" lang="en-US" altLang="ja-JP" dirty="0"/>
          </a:p>
          <a:p>
            <a:r>
              <a:rPr lang="ja-JP" altLang="en-US" dirty="0"/>
              <a:t>・変額保険</a:t>
            </a:r>
            <a:endParaRPr kumimoji="1" lang="en-US" altLang="ja-JP" dirty="0"/>
          </a:p>
          <a:p>
            <a:r>
              <a:rPr lang="ja-JP" altLang="en-US" dirty="0"/>
              <a:t>・確定拠出年金</a:t>
            </a:r>
            <a:endParaRPr kumimoji="1" lang="en-US" altLang="ja-JP" dirty="0"/>
          </a:p>
        </p:txBody>
      </p:sp>
      <p:sp>
        <p:nvSpPr>
          <p:cNvPr id="16" name="角丸四角形吹き出し 1"/>
          <p:cNvSpPr/>
          <p:nvPr/>
        </p:nvSpPr>
        <p:spPr>
          <a:xfrm>
            <a:off x="340141" y="4221088"/>
            <a:ext cx="1966912" cy="151298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・個別銘柄</a:t>
            </a:r>
            <a:endParaRPr kumimoji="1" lang="en-US" altLang="ja-JP" dirty="0"/>
          </a:p>
          <a:p>
            <a:r>
              <a:rPr kumimoji="1" lang="ja-JP" altLang="en-US" dirty="0"/>
              <a:t>・投資信託</a:t>
            </a:r>
            <a:endParaRPr kumimoji="1" lang="en-US" altLang="ja-JP" dirty="0"/>
          </a:p>
          <a:p>
            <a:r>
              <a:rPr lang="ja-JP" altLang="en-US" dirty="0"/>
              <a:t>・変額保険</a:t>
            </a:r>
            <a:endParaRPr kumimoji="1" lang="en-US" altLang="ja-JP" dirty="0"/>
          </a:p>
          <a:p>
            <a:r>
              <a:rPr lang="ja-JP" altLang="en-US" dirty="0"/>
              <a:t>・確定拠出年金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2B2985F-FE8D-4925-994C-43032913CA7D}" type="slidenum">
              <a:rPr lang="ja-JP" altLang="en-US">
                <a:solidFill>
                  <a:srgbClr val="FFFFFF"/>
                </a:solidFill>
              </a:rPr>
              <a:pPr/>
              <a:t>26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8854" name="正方形/長方形 3"/>
          <p:cNvSpPr>
            <a:spLocks noChangeArrowheads="1"/>
          </p:cNvSpPr>
          <p:nvPr/>
        </p:nvSpPr>
        <p:spPr bwMode="auto">
          <a:xfrm>
            <a:off x="272621" y="624405"/>
            <a:ext cx="8004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■世界でドルコスト平均法をする人たちは株式中心という事実</a:t>
            </a:r>
            <a:endParaRPr lang="ja-JP" altLang="en-US" sz="1050" dirty="0">
              <a:solidFill>
                <a:srgbClr val="00000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5508104" y="5527766"/>
            <a:ext cx="2898593" cy="324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</a:rPr>
              <a:t>出典　イギリスの株式型ＩＳＡの資産配分（残高）：日本証券協会</a:t>
            </a:r>
          </a:p>
        </p:txBody>
      </p:sp>
      <p:graphicFrame>
        <p:nvGraphicFramePr>
          <p:cNvPr id="6" name="グラフ 5"/>
          <p:cNvGraphicFramePr/>
          <p:nvPr>
            <p:extLst/>
          </p:nvPr>
        </p:nvGraphicFramePr>
        <p:xfrm>
          <a:off x="272621" y="1484784"/>
          <a:ext cx="422737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グラフ 17"/>
          <p:cNvGraphicFramePr/>
          <p:nvPr>
            <p:extLst/>
          </p:nvPr>
        </p:nvGraphicFramePr>
        <p:xfrm>
          <a:off x="4627658" y="1484784"/>
          <a:ext cx="422737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サブタイトル 2"/>
          <p:cNvSpPr txBox="1">
            <a:spLocks/>
          </p:cNvSpPr>
          <p:nvPr/>
        </p:nvSpPr>
        <p:spPr>
          <a:xfrm>
            <a:off x="1159244" y="5527766"/>
            <a:ext cx="2898593" cy="324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</a:rPr>
              <a:t>出典　アメリカのＩＲＡ加入者の年代別資産配分：米国投資信託協会</a:t>
            </a:r>
          </a:p>
        </p:txBody>
      </p:sp>
      <p:sp>
        <p:nvSpPr>
          <p:cNvPr id="21" name="テキスト ボックス 6"/>
          <p:cNvSpPr txBox="1">
            <a:spLocks noChangeArrowheads="1"/>
          </p:cNvSpPr>
          <p:nvPr/>
        </p:nvSpPr>
        <p:spPr bwMode="auto">
          <a:xfrm>
            <a:off x="581025" y="0"/>
            <a:ext cx="4007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FFFF"/>
                </a:solidFill>
              </a:rPr>
              <a:t>つみたて投資のポイント④：資産の分散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52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6" grpId="0">
        <p:bldAsOne/>
      </p:bldGraphic>
      <p:bldGraphic spid="18" grpId="0">
        <p:bldAsOne/>
      </p:bldGraphic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F0B9-727B-7E46-80B7-DF5DB21FA4ED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656" t="3594" r="10872" b="5907"/>
          <a:stretch/>
        </p:blipFill>
        <p:spPr>
          <a:xfrm>
            <a:off x="419565" y="1780415"/>
            <a:ext cx="3817477" cy="35494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6538" t="3594" r="13599" b="5505"/>
          <a:stretch/>
        </p:blipFill>
        <p:spPr>
          <a:xfrm>
            <a:off x="5202318" y="1678351"/>
            <a:ext cx="3265816" cy="3600546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623669" y="747164"/>
            <a:ext cx="829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ja-JP" altLang="en-US" sz="2800" dirty="0"/>
              <a:t>アメリカのドルコストをしている投資家の株式保有比率</a:t>
            </a:r>
          </a:p>
        </p:txBody>
      </p:sp>
      <p:sp>
        <p:nvSpPr>
          <p:cNvPr id="8" name="右矢印 7"/>
          <p:cNvSpPr/>
          <p:nvPr/>
        </p:nvSpPr>
        <p:spPr>
          <a:xfrm>
            <a:off x="4157664" y="3390727"/>
            <a:ext cx="854455" cy="8051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52675" y="5451349"/>
            <a:ext cx="59051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00"/>
                </a:solidFill>
              </a:rPr>
              <a:t>20</a:t>
            </a:r>
            <a:r>
              <a:rPr kumimoji="1" lang="ja-JP" altLang="en-US" sz="1600" dirty="0">
                <a:solidFill>
                  <a:srgbClr val="000000"/>
                </a:solidFill>
              </a:rPr>
              <a:t>代など若い間は、</a:t>
            </a:r>
            <a:r>
              <a:rPr kumimoji="1" lang="en-US" altLang="ja-JP" sz="1600" dirty="0">
                <a:solidFill>
                  <a:srgbClr val="000000"/>
                </a:solidFill>
              </a:rPr>
              <a:t>6</a:t>
            </a:r>
            <a:r>
              <a:rPr kumimoji="1" lang="ja-JP" altLang="en-US" sz="1600" dirty="0">
                <a:solidFill>
                  <a:srgbClr val="000000"/>
                </a:solidFill>
              </a:rPr>
              <a:t>割以上、株式でドルコストをするのが一般的。</a:t>
            </a:r>
            <a:endParaRPr kumimoji="1" lang="en-US" altLang="ja-JP" sz="1600" dirty="0">
              <a:solidFill>
                <a:srgbClr val="000000"/>
              </a:solidFill>
            </a:endParaRPr>
          </a:p>
          <a:p>
            <a:r>
              <a:rPr lang="en-US" altLang="ja-JP" sz="1600" dirty="0">
                <a:solidFill>
                  <a:srgbClr val="000000"/>
                </a:solidFill>
              </a:rPr>
              <a:t>60</a:t>
            </a:r>
            <a:r>
              <a:rPr lang="ja-JP" altLang="en-US" sz="1600" dirty="0">
                <a:solidFill>
                  <a:srgbClr val="000000"/>
                </a:solidFill>
              </a:rPr>
              <a:t>代になっても、</a:t>
            </a:r>
            <a:r>
              <a:rPr lang="en-US" altLang="ja-JP" sz="1600" dirty="0">
                <a:solidFill>
                  <a:srgbClr val="000000"/>
                </a:solidFill>
              </a:rPr>
              <a:t>4</a:t>
            </a:r>
            <a:r>
              <a:rPr lang="ja-JP" altLang="en-US" sz="1600" dirty="0">
                <a:solidFill>
                  <a:srgbClr val="000000"/>
                </a:solidFill>
              </a:rPr>
              <a:t>割以上株式でドルコストをしている人が</a:t>
            </a:r>
            <a:r>
              <a:rPr lang="en-US" altLang="ja-JP" sz="1600" dirty="0">
                <a:solidFill>
                  <a:srgbClr val="000000"/>
                </a:solidFill>
              </a:rPr>
              <a:t>6</a:t>
            </a:r>
            <a:r>
              <a:rPr lang="ja-JP" altLang="en-US" sz="1600" dirty="0">
                <a:solidFill>
                  <a:srgbClr val="000000"/>
                </a:solidFill>
              </a:rPr>
              <a:t>割以上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3915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676FC78-6970-433C-B53F-C83FDAD7A338}" type="slidenum">
              <a:rPr lang="ja-JP" altLang="en-US">
                <a:solidFill>
                  <a:srgbClr val="FFFFFF"/>
                </a:solidFill>
              </a:rPr>
              <a:pPr/>
              <a:t>28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12"/>
          <p:cNvSpPr txBox="1">
            <a:spLocks noChangeArrowheads="1"/>
          </p:cNvSpPr>
          <p:nvPr/>
        </p:nvSpPr>
        <p:spPr bwMode="auto">
          <a:xfrm>
            <a:off x="937935" y="2134558"/>
            <a:ext cx="536557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■ドルコストつみたて投資の選択肢は？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①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②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③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07838" y="29417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ja-JP" altLang="en-US" sz="2800" dirty="0">
                <a:solidFill>
                  <a:srgbClr val="000000"/>
                </a:solidFill>
              </a:rPr>
              <a:t>投資信託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89075" y="41806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ja-JP" altLang="en-US" sz="2800" dirty="0">
                <a:solidFill>
                  <a:srgbClr val="000000"/>
                </a:solidFill>
              </a:rPr>
              <a:t>変額保険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07838" y="54977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ja-JP" altLang="en-US" sz="2800" dirty="0">
                <a:solidFill>
                  <a:srgbClr val="000000"/>
                </a:solidFill>
              </a:rPr>
              <a:t>確定拠出年金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284913" y="4058201"/>
            <a:ext cx="2959495" cy="2342963"/>
          </a:xfrm>
          <a:prstGeom prst="wedgeRoundRectCallout">
            <a:avLst>
              <a:gd name="adj1" fmla="val -83279"/>
              <a:gd name="adj2" fmla="val -15267"/>
              <a:gd name="adj3" fmla="val 16667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じぶん年金作り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に向いているのはこの２つ！</a:t>
            </a:r>
          </a:p>
        </p:txBody>
      </p:sp>
      <p:sp>
        <p:nvSpPr>
          <p:cNvPr id="3" name="右中かっこ 2"/>
          <p:cNvSpPr/>
          <p:nvPr/>
        </p:nvSpPr>
        <p:spPr>
          <a:xfrm>
            <a:off x="4385944" y="4210003"/>
            <a:ext cx="559878" cy="188721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9552" y="751819"/>
            <a:ext cx="7991673" cy="1101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税優遇　　強制力</a:t>
            </a:r>
            <a:r>
              <a:rPr kumimoji="1" lang="ja-JP" altLang="en-US" sz="3200" dirty="0">
                <a:solidFill>
                  <a:schemeClr val="tx1"/>
                </a:solidFill>
              </a:rPr>
              <a:t>　　長期分散</a:t>
            </a:r>
          </a:p>
        </p:txBody>
      </p:sp>
    </p:spTree>
    <p:extLst>
      <p:ext uri="{BB962C8B-B14F-4D97-AF65-F5344CB8AC3E}">
        <p14:creationId xmlns:p14="http://schemas.microsoft.com/office/powerpoint/2010/main" val="25801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660756E-AAE5-48DA-9DE2-B42A5AF45255}" type="slidenum">
              <a:rPr lang="ja-JP" altLang="en-US">
                <a:solidFill>
                  <a:srgbClr val="FFFFFF"/>
                </a:solidFill>
              </a:rPr>
              <a:pPr/>
              <a:t>29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581025" y="0"/>
            <a:ext cx="4185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FFFF"/>
                </a:solidFill>
              </a:rPr>
              <a:t>ドルコストつみたての選択肢①：投資信託</a:t>
            </a:r>
          </a:p>
        </p:txBody>
      </p:sp>
      <p:pic>
        <p:nvPicPr>
          <p:cNvPr id="1028" name="Picture 4" descr="投資信託と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92" y="2992455"/>
            <a:ext cx="6464960" cy="28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67544" y="1279792"/>
            <a:ext cx="81307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ja-JP" altLang="ja-JP" sz="1600" dirty="0">
                <a:ea typeface="Hiragino Kaku Gothic Pro"/>
              </a:rPr>
              <a:t>「投資家から集めたお金をひとつの大きな資金としてまとめ、</a:t>
            </a:r>
            <a:r>
              <a:rPr kumimoji="0" lang="ja-JP" altLang="en-US" sz="1600" dirty="0">
                <a:ea typeface="Hiragino Kaku Gothic Pro"/>
              </a:rPr>
              <a:t>機械的にもしくは</a:t>
            </a:r>
            <a:r>
              <a:rPr kumimoji="0" lang="ja-JP" altLang="ja-JP" sz="1600" dirty="0">
                <a:ea typeface="Hiragino Kaku Gothic Pro"/>
              </a:rPr>
              <a:t>専門家</a:t>
            </a:r>
            <a:r>
              <a:rPr kumimoji="0" lang="ja-JP" altLang="en-US" sz="1600" dirty="0">
                <a:ea typeface="Hiragino Kaku Gothic Pro"/>
              </a:rPr>
              <a:t>の判断によって</a:t>
            </a:r>
            <a:r>
              <a:rPr kumimoji="0" lang="ja-JP" altLang="ja-JP" sz="1600" dirty="0">
                <a:ea typeface="Hiragino Kaku Gothic Pro"/>
              </a:rPr>
              <a:t>株式や債券などに投資・運用</a:t>
            </a:r>
            <a:r>
              <a:rPr kumimoji="0" lang="ja-JP" altLang="en-US" sz="1600" dirty="0">
                <a:ea typeface="Hiragino Kaku Gothic Pro"/>
              </a:rPr>
              <a:t>し</a:t>
            </a:r>
            <a:r>
              <a:rPr kumimoji="0" lang="ja-JP" altLang="ja-JP" sz="1600" dirty="0">
                <a:ea typeface="Hiragino Kaku Gothic Pro"/>
              </a:rPr>
              <a:t>、その運用成果が投資家</a:t>
            </a:r>
            <a:r>
              <a:rPr kumimoji="0" lang="ja-JP" altLang="en-US" sz="1600" dirty="0">
                <a:ea typeface="Hiragino Kaku Gothic Pro"/>
              </a:rPr>
              <a:t>に帰属する</a:t>
            </a:r>
            <a:r>
              <a:rPr kumimoji="0" lang="ja-JP" altLang="ja-JP" sz="1600" dirty="0">
                <a:ea typeface="Hiragino Kaku Gothic Pro"/>
              </a:rPr>
              <a:t>仕組みの金融商品」</a:t>
            </a:r>
            <a:br>
              <a:rPr kumimoji="0" lang="ja-JP" altLang="ja-JP" sz="1600" dirty="0">
                <a:ea typeface="Hiragino Kaku Gothic Pro"/>
              </a:rPr>
            </a:br>
            <a:r>
              <a:rPr kumimoji="0" lang="ja-JP" altLang="en-US" sz="1600" dirty="0">
                <a:ea typeface="Hiragino Kaku Gothic Pro"/>
              </a:rPr>
              <a:t>　</a:t>
            </a:r>
            <a:r>
              <a:rPr kumimoji="0" lang="ja-JP" altLang="ja-JP" sz="1200" dirty="0">
                <a:ea typeface="Hiragino Kaku Gothic Pro"/>
              </a:rPr>
              <a:t>投資信託の運用成績は市場環境などによって変動します。投資信託の購入後に、投資信託の運用がうまくいって利益が得られることもあれば、うまくいかず投資した額を下回って、損をすることもあります。つまり、投資信託は元本が保証されて</a:t>
            </a:r>
            <a:r>
              <a:rPr kumimoji="0" lang="ja-JP" altLang="en-US" sz="1200" dirty="0">
                <a:ea typeface="Hiragino Kaku Gothic Pro"/>
              </a:rPr>
              <a:t>いないのです</a:t>
            </a:r>
            <a:r>
              <a:rPr kumimoji="0" lang="ja-JP" altLang="ja-JP" sz="1200" dirty="0">
                <a:ea typeface="Hiragino Kaku Gothic Pro"/>
              </a:rPr>
              <a:t>。</a:t>
            </a:r>
            <a:endParaRPr kumimoji="0" lang="ja-JP" altLang="ja-JP" sz="1100" dirty="0"/>
          </a:p>
        </p:txBody>
      </p:sp>
      <p:sp>
        <p:nvSpPr>
          <p:cNvPr id="7" name="正方形/長方形 6"/>
          <p:cNvSpPr/>
          <p:nvPr/>
        </p:nvSpPr>
        <p:spPr>
          <a:xfrm>
            <a:off x="329641" y="792922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ja-JP" altLang="en-US" sz="2000" dirty="0">
                <a:latin typeface="+mn-ea"/>
                <a:ea typeface="+mn-ea"/>
              </a:rPr>
              <a:t>■</a:t>
            </a:r>
            <a:r>
              <a:rPr kumimoji="0" lang="ja-JP" altLang="ja-JP" sz="2000" dirty="0">
                <a:latin typeface="+mn-ea"/>
                <a:ea typeface="+mn-ea"/>
              </a:rPr>
              <a:t>「投資信託（ファンド）」とは</a:t>
            </a:r>
            <a:endParaRPr kumimoji="0" lang="en-US" altLang="ja-JP" sz="2000" dirty="0">
              <a:latin typeface="+mn-ea"/>
              <a:ea typeface="+mn-ea"/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3811948" y="6073401"/>
            <a:ext cx="1602449" cy="2756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</a:rPr>
              <a:t>一般社団法人投資信託協会ＨＰ</a:t>
            </a:r>
            <a:endParaRPr lang="en-US" altLang="ja-JP" sz="7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</a:rPr>
              <a:t>より一部引用</a:t>
            </a:r>
          </a:p>
        </p:txBody>
      </p:sp>
    </p:spTree>
    <p:extLst>
      <p:ext uri="{BB962C8B-B14F-4D97-AF65-F5344CB8AC3E}">
        <p14:creationId xmlns:p14="http://schemas.microsoft.com/office/powerpoint/2010/main" val="248561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A6D8D45-395C-437A-86FE-A34C45C13BBE}" type="slidenum">
              <a:rPr lang="ja-JP" altLang="en-US">
                <a:solidFill>
                  <a:srgbClr val="FFFFFF"/>
                </a:solidFill>
              </a:rPr>
              <a:pPr/>
              <a:t>3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8435" name="コンテンツ プレースホルダー 3"/>
          <p:cNvSpPr>
            <a:spLocks noGrp="1"/>
          </p:cNvSpPr>
          <p:nvPr>
            <p:ph idx="1"/>
          </p:nvPr>
        </p:nvSpPr>
        <p:spPr bwMode="auto">
          <a:xfrm>
            <a:off x="512762" y="1469408"/>
            <a:ext cx="8370887" cy="37606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突然ですが</a:t>
            </a:r>
            <a:r>
              <a:rPr lang="ja-JP" altLang="en-US" dirty="0" err="1"/>
              <a:t>、、、</a:t>
            </a:r>
            <a:r>
              <a:rPr lang="ja-JP" altLang="en-US" dirty="0"/>
              <a:t>こんな風に思っていませんか？</a:t>
            </a:r>
            <a:endParaRPr lang="en-US" altLang="ja-JP" dirty="0"/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 bwMode="auto">
          <a:xfrm>
            <a:off x="508311" y="2657645"/>
            <a:ext cx="8370887" cy="996381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「お金を貯めるなら、銀行預金が一番安全」</a:t>
            </a:r>
            <a:endParaRPr lang="en-US" altLang="ja-JP" sz="2800" dirty="0"/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 bwMode="auto">
          <a:xfrm>
            <a:off x="512762" y="3748718"/>
            <a:ext cx="8370887" cy="169650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「投資や運用は、下がったら損するからやめておこう」</a:t>
            </a:r>
            <a:endParaRPr lang="en-US" altLang="ja-JP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　　　　　　　　　　　　　　　（損したこともあるし怖いなあ）</a:t>
            </a:r>
            <a:endParaRPr lang="en-US" altLang="ja-JP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507329"/>
            <a:ext cx="1535454" cy="2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660756E-AAE5-48DA-9DE2-B42A5AF45255}" type="slidenum">
              <a:rPr lang="ja-JP" altLang="en-US">
                <a:solidFill>
                  <a:srgbClr val="FFFFFF"/>
                </a:solidFill>
              </a:rPr>
              <a:pPr/>
              <a:t>30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581025" y="0"/>
            <a:ext cx="4185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FFFF"/>
                </a:solidFill>
              </a:rPr>
              <a:t>ドルコストつみたての選択肢②：変額保険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39552" y="79429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ja-JP" altLang="en-US" dirty="0">
                <a:ea typeface="Hiragino Kaku Gothic Pro"/>
              </a:rPr>
              <a:t>■変額保険の仕組</a:t>
            </a:r>
            <a:endParaRPr kumimoji="0" lang="en-US" altLang="ja-JP" dirty="0">
              <a:ea typeface="Hiragino Kaku Gothic Pro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7562722" y="5761219"/>
            <a:ext cx="1602449" cy="2756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</a:rPr>
              <a:t>出典　保険の教科書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1129"/>
            <a:ext cx="7720237" cy="42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4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02693" y="-35114"/>
            <a:ext cx="8988425" cy="427037"/>
          </a:xfrm>
        </p:spPr>
        <p:txBody>
          <a:bodyPr rtlCol="0">
            <a:noAutofit/>
          </a:bodyPr>
          <a:lstStyle/>
          <a:p>
            <a:pPr defTabSz="891603" eaLnBrk="1" fontAlgn="auto" hangingPunct="1">
              <a:spcAft>
                <a:spcPts val="0"/>
              </a:spcAft>
              <a:defRPr/>
            </a:pPr>
            <a:r>
              <a:rPr lang="ja-JP" altLang="en-US" sz="1800" dirty="0">
                <a:solidFill>
                  <a:schemeClr val="bg1"/>
                </a:solidFill>
                <a:latin typeface="+mj-ea"/>
              </a:rPr>
              <a:t>ドルコストつみたての選択肢③：確定拠出年金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grpSp>
        <p:nvGrpSpPr>
          <p:cNvPr id="34819" name="グループ化 2"/>
          <p:cNvGrpSpPr>
            <a:grpSpLocks/>
          </p:cNvGrpSpPr>
          <p:nvPr/>
        </p:nvGrpSpPr>
        <p:grpSpPr bwMode="auto">
          <a:xfrm>
            <a:off x="296863" y="958850"/>
            <a:ext cx="8440737" cy="5562083"/>
            <a:chOff x="409613" y="834372"/>
            <a:chExt cx="9871928" cy="6504424"/>
          </a:xfrm>
        </p:grpSpPr>
        <p:sp>
          <p:nvSpPr>
            <p:cNvPr id="2" name="正方形/長方形 1"/>
            <p:cNvSpPr/>
            <p:nvPr/>
          </p:nvSpPr>
          <p:spPr>
            <a:xfrm>
              <a:off x="409613" y="973607"/>
              <a:ext cx="9871928" cy="593323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825" name="グループ化 4"/>
            <p:cNvGrpSpPr>
              <a:grpSpLocks/>
            </p:cNvGrpSpPr>
            <p:nvPr/>
          </p:nvGrpSpPr>
          <p:grpSpPr bwMode="auto">
            <a:xfrm>
              <a:off x="994465" y="834372"/>
              <a:ext cx="9170104" cy="6504424"/>
              <a:chOff x="921238" y="756768"/>
              <a:chExt cx="8494871" cy="5899456"/>
            </a:xfrm>
          </p:grpSpPr>
          <p:sp>
            <p:nvSpPr>
              <p:cNvPr id="34826" name="Freeform 3"/>
              <p:cNvSpPr>
                <a:spLocks/>
              </p:cNvSpPr>
              <p:nvPr/>
            </p:nvSpPr>
            <p:spPr bwMode="auto">
              <a:xfrm>
                <a:off x="1905001" y="2048669"/>
                <a:ext cx="5365750" cy="3313112"/>
              </a:xfrm>
              <a:custGeom>
                <a:avLst/>
                <a:gdLst>
                  <a:gd name="T0" fmla="*/ 2147483646 w 3380"/>
                  <a:gd name="T1" fmla="*/ 2147483646 h 2087"/>
                  <a:gd name="T2" fmla="*/ 2147483646 w 3380"/>
                  <a:gd name="T3" fmla="*/ 2147483646 h 2087"/>
                  <a:gd name="T4" fmla="*/ 2147483646 w 3380"/>
                  <a:gd name="T5" fmla="*/ 2147483646 h 2087"/>
                  <a:gd name="T6" fmla="*/ 2147483646 w 3380"/>
                  <a:gd name="T7" fmla="*/ 2147483646 h 2087"/>
                  <a:gd name="T8" fmla="*/ 2147483646 w 3380"/>
                  <a:gd name="T9" fmla="*/ 2147483646 h 2087"/>
                  <a:gd name="T10" fmla="*/ 2147483646 w 3380"/>
                  <a:gd name="T11" fmla="*/ 2147483646 h 2087"/>
                  <a:gd name="T12" fmla="*/ 2147483646 w 3380"/>
                  <a:gd name="T13" fmla="*/ 2147483646 h 2087"/>
                  <a:gd name="T14" fmla="*/ 2147483646 w 3380"/>
                  <a:gd name="T15" fmla="*/ 2147483646 h 2087"/>
                  <a:gd name="T16" fmla="*/ 2147483646 w 3380"/>
                  <a:gd name="T17" fmla="*/ 2147483646 h 2087"/>
                  <a:gd name="T18" fmla="*/ 2147483646 w 3380"/>
                  <a:gd name="T19" fmla="*/ 2147483646 h 2087"/>
                  <a:gd name="T20" fmla="*/ 2147483646 w 3380"/>
                  <a:gd name="T21" fmla="*/ 2147483646 h 2087"/>
                  <a:gd name="T22" fmla="*/ 2147483646 w 3380"/>
                  <a:gd name="T23" fmla="*/ 2147483646 h 2087"/>
                  <a:gd name="T24" fmla="*/ 2147483646 w 3380"/>
                  <a:gd name="T25" fmla="*/ 2147483646 h 2087"/>
                  <a:gd name="T26" fmla="*/ 2147483646 w 3380"/>
                  <a:gd name="T27" fmla="*/ 2147483646 h 2087"/>
                  <a:gd name="T28" fmla="*/ 2147483646 w 3380"/>
                  <a:gd name="T29" fmla="*/ 2147483646 h 2087"/>
                  <a:gd name="T30" fmla="*/ 2147483646 w 3380"/>
                  <a:gd name="T31" fmla="*/ 2147483646 h 2087"/>
                  <a:gd name="T32" fmla="*/ 2147483646 w 3380"/>
                  <a:gd name="T33" fmla="*/ 2147483646 h 2087"/>
                  <a:gd name="T34" fmla="*/ 2147483646 w 3380"/>
                  <a:gd name="T35" fmla="*/ 2147483646 h 20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80"/>
                  <a:gd name="T55" fmla="*/ 0 h 2087"/>
                  <a:gd name="T56" fmla="*/ 3380 w 3380"/>
                  <a:gd name="T57" fmla="*/ 2087 h 20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80" h="2087">
                    <a:moveTo>
                      <a:pt x="196" y="1867"/>
                    </a:moveTo>
                    <a:cubicBezTo>
                      <a:pt x="241" y="1746"/>
                      <a:pt x="529" y="1361"/>
                      <a:pt x="650" y="1323"/>
                    </a:cubicBezTo>
                    <a:cubicBezTo>
                      <a:pt x="771" y="1285"/>
                      <a:pt x="839" y="1670"/>
                      <a:pt x="922" y="1640"/>
                    </a:cubicBezTo>
                    <a:cubicBezTo>
                      <a:pt x="1005" y="1610"/>
                      <a:pt x="1073" y="1201"/>
                      <a:pt x="1149" y="1141"/>
                    </a:cubicBezTo>
                    <a:cubicBezTo>
                      <a:pt x="1225" y="1081"/>
                      <a:pt x="1300" y="1338"/>
                      <a:pt x="1376" y="1278"/>
                    </a:cubicBezTo>
                    <a:cubicBezTo>
                      <a:pt x="1452" y="1218"/>
                      <a:pt x="1504" y="847"/>
                      <a:pt x="1602" y="779"/>
                    </a:cubicBezTo>
                    <a:cubicBezTo>
                      <a:pt x="1700" y="711"/>
                      <a:pt x="1844" y="960"/>
                      <a:pt x="1965" y="869"/>
                    </a:cubicBezTo>
                    <a:cubicBezTo>
                      <a:pt x="2086" y="778"/>
                      <a:pt x="2200" y="317"/>
                      <a:pt x="2328" y="234"/>
                    </a:cubicBezTo>
                    <a:cubicBezTo>
                      <a:pt x="2456" y="151"/>
                      <a:pt x="2600" y="400"/>
                      <a:pt x="2736" y="370"/>
                    </a:cubicBezTo>
                    <a:cubicBezTo>
                      <a:pt x="2872" y="340"/>
                      <a:pt x="3069" y="106"/>
                      <a:pt x="3145" y="53"/>
                    </a:cubicBezTo>
                    <a:cubicBezTo>
                      <a:pt x="3221" y="0"/>
                      <a:pt x="3152" y="15"/>
                      <a:pt x="3190" y="53"/>
                    </a:cubicBezTo>
                    <a:cubicBezTo>
                      <a:pt x="3228" y="91"/>
                      <a:pt x="3364" y="84"/>
                      <a:pt x="3372" y="280"/>
                    </a:cubicBezTo>
                    <a:cubicBezTo>
                      <a:pt x="3380" y="476"/>
                      <a:pt x="3243" y="990"/>
                      <a:pt x="3235" y="1232"/>
                    </a:cubicBezTo>
                    <a:cubicBezTo>
                      <a:pt x="3227" y="1474"/>
                      <a:pt x="3364" y="1595"/>
                      <a:pt x="3326" y="1731"/>
                    </a:cubicBezTo>
                    <a:cubicBezTo>
                      <a:pt x="3288" y="1867"/>
                      <a:pt x="3153" y="2011"/>
                      <a:pt x="3009" y="2049"/>
                    </a:cubicBezTo>
                    <a:cubicBezTo>
                      <a:pt x="2865" y="2087"/>
                      <a:pt x="2902" y="1958"/>
                      <a:pt x="2464" y="1958"/>
                    </a:cubicBezTo>
                    <a:cubicBezTo>
                      <a:pt x="2026" y="1958"/>
                      <a:pt x="756" y="2064"/>
                      <a:pt x="378" y="2049"/>
                    </a:cubicBezTo>
                    <a:cubicBezTo>
                      <a:pt x="0" y="2034"/>
                      <a:pt x="151" y="1988"/>
                      <a:pt x="196" y="1867"/>
                    </a:cubicBezTo>
                    <a:close/>
                  </a:path>
                </a:pathLst>
              </a:custGeom>
              <a:solidFill>
                <a:srgbClr val="FFFF99">
                  <a:alpha val="79999"/>
                </a:srgbClr>
              </a:solidFill>
              <a:ln w="38100" cap="flat" cmpd="sng">
                <a:solidFill>
                  <a:srgbClr val="FF66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78177" tIns="39089" rIns="78177" bIns="39089"/>
              <a:lstStyle/>
              <a:p>
                <a:endParaRPr lang="ja-JP" altLang="en-US"/>
              </a:p>
            </p:txBody>
          </p:sp>
          <p:sp>
            <p:nvSpPr>
              <p:cNvPr id="34827" name="Rectangle 5"/>
              <p:cNvSpPr>
                <a:spLocks noChangeArrowheads="1"/>
              </p:cNvSpPr>
              <p:nvPr/>
            </p:nvSpPr>
            <p:spPr bwMode="auto">
              <a:xfrm>
                <a:off x="2720976" y="756768"/>
                <a:ext cx="5269754" cy="2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8177" tIns="39089" rIns="78177" bIns="39089" anchor="ctr"/>
              <a:lstStyle>
                <a:lvl1pPr marL="271463" indent="-271463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en-US" altLang="ja-JP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「税制優遇」が加入者にとっての魅力です</a:t>
                </a:r>
              </a:p>
            </p:txBody>
          </p:sp>
          <p:sp>
            <p:nvSpPr>
              <p:cNvPr id="34828" name="Rectangle 6"/>
              <p:cNvSpPr>
                <a:spLocks noChangeArrowheads="1"/>
              </p:cNvSpPr>
              <p:nvPr/>
            </p:nvSpPr>
            <p:spPr bwMode="auto">
              <a:xfrm>
                <a:off x="1497015" y="5012530"/>
                <a:ext cx="720725" cy="361950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 marL="271463" indent="-271463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加入</a:t>
                </a:r>
              </a:p>
            </p:txBody>
          </p:sp>
          <p:sp>
            <p:nvSpPr>
              <p:cNvPr id="34829" name="Rectangle 7"/>
              <p:cNvSpPr>
                <a:spLocks noChangeArrowheads="1"/>
              </p:cNvSpPr>
              <p:nvPr/>
            </p:nvSpPr>
            <p:spPr bwMode="auto">
              <a:xfrm>
                <a:off x="6969128" y="5012530"/>
                <a:ext cx="2232025" cy="36195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 marL="271463" indent="-271463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ja-JP" altLang="en-US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受給</a:t>
                </a:r>
              </a:p>
            </p:txBody>
          </p:sp>
          <p:sp>
            <p:nvSpPr>
              <p:cNvPr id="34830" name="Rectangle 8"/>
              <p:cNvSpPr>
                <a:spLocks noChangeArrowheads="1"/>
              </p:cNvSpPr>
              <p:nvPr/>
            </p:nvSpPr>
            <p:spPr bwMode="auto">
              <a:xfrm>
                <a:off x="6969128" y="2059781"/>
                <a:ext cx="360363" cy="2952750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lin ang="5400000" scaled="1"/>
              </a:gra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eaVert"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　　　　　　　　　年　金　原　資</a:t>
                </a:r>
              </a:p>
            </p:txBody>
          </p:sp>
          <p:sp>
            <p:nvSpPr>
              <p:cNvPr id="34831" name="AutoShape 9"/>
              <p:cNvSpPr>
                <a:spLocks noChangeArrowheads="1"/>
              </p:cNvSpPr>
              <p:nvPr/>
            </p:nvSpPr>
            <p:spPr bwMode="auto">
              <a:xfrm>
                <a:off x="7400927" y="2059782"/>
                <a:ext cx="1800225" cy="2881314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19050" algn="ctr">
                <a:solidFill>
                  <a:srgbClr val="000080"/>
                </a:solidFill>
                <a:prstDash val="sysDot"/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2" name="Oval 10"/>
              <p:cNvSpPr>
                <a:spLocks noChangeArrowheads="1"/>
              </p:cNvSpPr>
              <p:nvPr/>
            </p:nvSpPr>
            <p:spPr bwMode="auto">
              <a:xfrm>
                <a:off x="7473953" y="2564607"/>
                <a:ext cx="360363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33" name="Oval 11"/>
              <p:cNvSpPr>
                <a:spLocks noChangeArrowheads="1"/>
              </p:cNvSpPr>
              <p:nvPr/>
            </p:nvSpPr>
            <p:spPr bwMode="auto">
              <a:xfrm>
                <a:off x="7905754" y="2564607"/>
                <a:ext cx="360363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34" name="Oval 12"/>
              <p:cNvSpPr>
                <a:spLocks noChangeArrowheads="1"/>
              </p:cNvSpPr>
              <p:nvPr/>
            </p:nvSpPr>
            <p:spPr bwMode="auto">
              <a:xfrm>
                <a:off x="8339138" y="2564607"/>
                <a:ext cx="360362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35" name="Oval 13"/>
              <p:cNvSpPr>
                <a:spLocks noChangeArrowheads="1"/>
              </p:cNvSpPr>
              <p:nvPr/>
            </p:nvSpPr>
            <p:spPr bwMode="auto">
              <a:xfrm>
                <a:off x="8770938" y="2564607"/>
                <a:ext cx="360362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36" name="Oval 14"/>
              <p:cNvSpPr>
                <a:spLocks noChangeArrowheads="1"/>
              </p:cNvSpPr>
              <p:nvPr/>
            </p:nvSpPr>
            <p:spPr bwMode="auto">
              <a:xfrm>
                <a:off x="7473953" y="2996408"/>
                <a:ext cx="360363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37" name="Oval 15"/>
              <p:cNvSpPr>
                <a:spLocks noChangeArrowheads="1"/>
              </p:cNvSpPr>
              <p:nvPr/>
            </p:nvSpPr>
            <p:spPr bwMode="auto">
              <a:xfrm>
                <a:off x="7905754" y="2996408"/>
                <a:ext cx="360363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089" name="Oval 16"/>
              <p:cNvSpPr>
                <a:spLocks noChangeArrowheads="1"/>
              </p:cNvSpPr>
              <p:nvPr/>
            </p:nvSpPr>
            <p:spPr bwMode="auto">
              <a:xfrm>
                <a:off x="7832029" y="3932398"/>
                <a:ext cx="935657" cy="93618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algn="ctr" eaLnBrk="1" hangingPunct="1">
                  <a:defRPr/>
                </a:pPr>
                <a:r>
                  <a:rPr lang="ja-JP" altLang="en-US" sz="2223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39" name="Text Box 17"/>
              <p:cNvSpPr txBox="1">
                <a:spLocks noChangeArrowheads="1"/>
              </p:cNvSpPr>
              <p:nvPr/>
            </p:nvSpPr>
            <p:spPr bwMode="auto">
              <a:xfrm>
                <a:off x="7689853" y="2204245"/>
                <a:ext cx="1274763" cy="2889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年金</a:t>
                </a:r>
              </a:p>
            </p:txBody>
          </p:sp>
          <p:sp>
            <p:nvSpPr>
              <p:cNvPr id="34840" name="Oval 18"/>
              <p:cNvSpPr>
                <a:spLocks noChangeArrowheads="1"/>
              </p:cNvSpPr>
              <p:nvPr/>
            </p:nvSpPr>
            <p:spPr bwMode="auto">
              <a:xfrm>
                <a:off x="8337553" y="2996408"/>
                <a:ext cx="360363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41" name="Oval 19"/>
              <p:cNvSpPr>
                <a:spLocks noChangeArrowheads="1"/>
              </p:cNvSpPr>
              <p:nvPr/>
            </p:nvSpPr>
            <p:spPr bwMode="auto">
              <a:xfrm>
                <a:off x="8769353" y="2996408"/>
                <a:ext cx="360363" cy="358775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￥</a:t>
                </a:r>
              </a:p>
            </p:txBody>
          </p:sp>
          <p:sp>
            <p:nvSpPr>
              <p:cNvPr id="34842" name="Text Box 20"/>
              <p:cNvSpPr txBox="1">
                <a:spLocks noChangeArrowheads="1"/>
              </p:cNvSpPr>
              <p:nvPr/>
            </p:nvSpPr>
            <p:spPr bwMode="auto">
              <a:xfrm>
                <a:off x="7689853" y="3572671"/>
                <a:ext cx="1274763" cy="2889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66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一時金</a:t>
                </a:r>
              </a:p>
            </p:txBody>
          </p:sp>
          <p:sp>
            <p:nvSpPr>
              <p:cNvPr id="3094" name="Rectangle 21"/>
              <p:cNvSpPr>
                <a:spLocks noChangeArrowheads="1"/>
              </p:cNvSpPr>
              <p:nvPr/>
            </p:nvSpPr>
            <p:spPr bwMode="auto">
              <a:xfrm>
                <a:off x="2290324" y="4578974"/>
                <a:ext cx="431710" cy="432735"/>
              </a:xfrm>
              <a:prstGeom prst="rect">
                <a:avLst/>
              </a:prstGeom>
              <a:solidFill>
                <a:srgbClr val="FF660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hangingPunct="1">
                  <a:defRPr/>
                </a:pPr>
                <a:r>
                  <a:rPr lang="ja-JP" altLang="en-US" sz="1112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掛金</a:t>
                </a:r>
              </a:p>
            </p:txBody>
          </p:sp>
          <p:sp>
            <p:nvSpPr>
              <p:cNvPr id="3095" name="Rectangle 22"/>
              <p:cNvSpPr>
                <a:spLocks noChangeArrowheads="1"/>
              </p:cNvSpPr>
              <p:nvPr/>
            </p:nvSpPr>
            <p:spPr bwMode="auto">
              <a:xfrm>
                <a:off x="2722034" y="4578974"/>
                <a:ext cx="431709" cy="432735"/>
              </a:xfrm>
              <a:prstGeom prst="rect">
                <a:avLst/>
              </a:prstGeom>
              <a:solidFill>
                <a:srgbClr val="FF660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hangingPunct="1">
                  <a:defRPr/>
                </a:pPr>
                <a:r>
                  <a:rPr lang="ja-JP" altLang="en-US" sz="1112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掛金</a:t>
                </a:r>
              </a:p>
            </p:txBody>
          </p:sp>
          <p:sp>
            <p:nvSpPr>
              <p:cNvPr id="3096" name="Rectangle 23"/>
              <p:cNvSpPr>
                <a:spLocks noChangeArrowheads="1"/>
              </p:cNvSpPr>
              <p:nvPr/>
            </p:nvSpPr>
            <p:spPr bwMode="auto">
              <a:xfrm>
                <a:off x="2722034" y="4147924"/>
                <a:ext cx="431709" cy="431051"/>
              </a:xfrm>
              <a:prstGeom prst="rect">
                <a:avLst/>
              </a:prstGeom>
              <a:solidFill>
                <a:srgbClr val="FF6600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hangingPunct="1">
                  <a:defRPr/>
                </a:pPr>
                <a:r>
                  <a:rPr lang="ja-JP" altLang="en-US" sz="1112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掛金</a:t>
                </a:r>
              </a:p>
            </p:txBody>
          </p:sp>
          <p:sp>
            <p:nvSpPr>
              <p:cNvPr id="3097" name="Rectangle 24"/>
              <p:cNvSpPr>
                <a:spLocks noChangeArrowheads="1"/>
              </p:cNvSpPr>
              <p:nvPr/>
            </p:nvSpPr>
            <p:spPr bwMode="auto">
              <a:xfrm>
                <a:off x="3874406" y="4149608"/>
                <a:ext cx="359471" cy="86210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lin ang="5400000" scaled="1"/>
              </a:gra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eaVert" wrap="none" lIns="78177" tIns="39089" rIns="78177" bIns="39089" anchor="ctr"/>
              <a:lstStyle/>
              <a:p>
                <a:pPr eaLnBrk="1" hangingPunct="1">
                  <a:defRPr/>
                </a:pPr>
                <a:r>
                  <a:rPr lang="ja-JP" altLang="en-US" sz="1454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年金原資</a:t>
                </a:r>
              </a:p>
            </p:txBody>
          </p:sp>
          <p:sp>
            <p:nvSpPr>
              <p:cNvPr id="34847" name="Rectangle 25"/>
              <p:cNvSpPr>
                <a:spLocks noChangeArrowheads="1"/>
              </p:cNvSpPr>
              <p:nvPr/>
            </p:nvSpPr>
            <p:spPr bwMode="auto">
              <a:xfrm>
                <a:off x="2216151" y="5012530"/>
                <a:ext cx="4752976" cy="361950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>
                <a:lvl1pPr marL="271463" indent="-271463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5825" algn="l"/>
                    <a:tab pos="1157288" algn="l"/>
                  </a:tabLs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40000"/>
                  </a:spcBef>
                </a:pPr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運用</a:t>
                </a:r>
              </a:p>
            </p:txBody>
          </p:sp>
          <p:sp>
            <p:nvSpPr>
              <p:cNvPr id="34848" name="AutoShape 26"/>
              <p:cNvSpPr>
                <a:spLocks noChangeArrowheads="1"/>
              </p:cNvSpPr>
              <p:nvPr/>
            </p:nvSpPr>
            <p:spPr bwMode="auto">
              <a:xfrm>
                <a:off x="5313364" y="3860006"/>
                <a:ext cx="1439862" cy="1081088"/>
              </a:xfrm>
              <a:prstGeom prst="roundRect">
                <a:avLst>
                  <a:gd name="adj" fmla="val 16667"/>
                </a:avLst>
              </a:prstGeom>
              <a:noFill/>
              <a:ln w="19050" algn="ctr">
                <a:solidFill>
                  <a:srgbClr val="000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0" name="AutoShape 27"/>
              <p:cNvSpPr>
                <a:spLocks noChangeArrowheads="1"/>
              </p:cNvSpPr>
              <p:nvPr/>
            </p:nvSpPr>
            <p:spPr bwMode="auto">
              <a:xfrm>
                <a:off x="5458487" y="4435852"/>
                <a:ext cx="1150652" cy="360331"/>
              </a:xfrm>
              <a:prstGeom prst="can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algn="ctr" eaLnBrk="1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投資信託</a:t>
                </a:r>
              </a:p>
            </p:txBody>
          </p:sp>
          <p:sp>
            <p:nvSpPr>
              <p:cNvPr id="3101" name="AutoShape 28"/>
              <p:cNvSpPr>
                <a:spLocks noChangeArrowheads="1"/>
              </p:cNvSpPr>
              <p:nvPr/>
            </p:nvSpPr>
            <p:spPr bwMode="auto">
              <a:xfrm>
                <a:off x="5458487" y="4004802"/>
                <a:ext cx="1150652" cy="360331"/>
              </a:xfrm>
              <a:prstGeom prst="can">
                <a:avLst>
                  <a:gd name="adj" fmla="val 25000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algn="ctr" eaLnBrk="1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元本確保型商品</a:t>
                </a:r>
              </a:p>
            </p:txBody>
          </p:sp>
          <p:sp>
            <p:nvSpPr>
              <p:cNvPr id="34851" name="Freeform 29"/>
              <p:cNvSpPr>
                <a:spLocks/>
              </p:cNvSpPr>
              <p:nvPr/>
            </p:nvSpPr>
            <p:spPr bwMode="auto">
              <a:xfrm>
                <a:off x="5313363" y="2696370"/>
                <a:ext cx="1655762" cy="731837"/>
              </a:xfrm>
              <a:custGeom>
                <a:avLst/>
                <a:gdLst>
                  <a:gd name="T0" fmla="*/ 0 w 1043"/>
                  <a:gd name="T1" fmla="*/ 2147483646 h 461"/>
                  <a:gd name="T2" fmla="*/ 2147483646 w 1043"/>
                  <a:gd name="T3" fmla="*/ 2147483646 h 461"/>
                  <a:gd name="T4" fmla="*/ 2147483646 w 1043"/>
                  <a:gd name="T5" fmla="*/ 2147483646 h 461"/>
                  <a:gd name="T6" fmla="*/ 2147483646 w 1043"/>
                  <a:gd name="T7" fmla="*/ 2147483646 h 461"/>
                  <a:gd name="T8" fmla="*/ 2147483646 w 1043"/>
                  <a:gd name="T9" fmla="*/ 2147483646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3"/>
                  <a:gd name="T16" fmla="*/ 0 h 461"/>
                  <a:gd name="T17" fmla="*/ 1043 w 1043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3" h="461">
                    <a:moveTo>
                      <a:pt x="0" y="98"/>
                    </a:moveTo>
                    <a:cubicBezTo>
                      <a:pt x="90" y="49"/>
                      <a:pt x="181" y="0"/>
                      <a:pt x="272" y="8"/>
                    </a:cubicBezTo>
                    <a:cubicBezTo>
                      <a:pt x="363" y="16"/>
                      <a:pt x="461" y="121"/>
                      <a:pt x="544" y="144"/>
                    </a:cubicBezTo>
                    <a:cubicBezTo>
                      <a:pt x="627" y="167"/>
                      <a:pt x="688" y="91"/>
                      <a:pt x="771" y="144"/>
                    </a:cubicBezTo>
                    <a:cubicBezTo>
                      <a:pt x="854" y="197"/>
                      <a:pt x="1005" y="408"/>
                      <a:pt x="1043" y="461"/>
                    </a:cubicBezTo>
                  </a:path>
                </a:pathLst>
              </a:custGeom>
              <a:noFill/>
              <a:ln w="38100" cap="flat" cmpd="sng">
                <a:solidFill>
                  <a:srgbClr val="FF66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8177" tIns="39089" rIns="78177" bIns="39089"/>
              <a:lstStyle/>
              <a:p>
                <a:endParaRPr lang="ja-JP" altLang="en-US"/>
              </a:p>
            </p:txBody>
          </p:sp>
          <p:sp>
            <p:nvSpPr>
              <p:cNvPr id="3103" name="Rectangle 30"/>
              <p:cNvSpPr>
                <a:spLocks noChangeArrowheads="1"/>
              </p:cNvSpPr>
              <p:nvPr/>
            </p:nvSpPr>
            <p:spPr bwMode="auto">
              <a:xfrm>
                <a:off x="1065714" y="1266957"/>
                <a:ext cx="1726838" cy="2896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① 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加入者となります</a:t>
                </a:r>
              </a:p>
            </p:txBody>
          </p:sp>
          <p:sp>
            <p:nvSpPr>
              <p:cNvPr id="3104" name="Rectangle 31"/>
              <p:cNvSpPr>
                <a:spLocks noChangeArrowheads="1"/>
              </p:cNvSpPr>
              <p:nvPr/>
            </p:nvSpPr>
            <p:spPr bwMode="auto">
              <a:xfrm>
                <a:off x="1065714" y="1711478"/>
                <a:ext cx="4750524" cy="276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② 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掛金は希望する従業員が拠出します（会社拠出も可）</a:t>
                </a:r>
              </a:p>
            </p:txBody>
          </p:sp>
          <p:sp>
            <p:nvSpPr>
              <p:cNvPr id="3105" name="Rectangle 32"/>
              <p:cNvSpPr>
                <a:spLocks noChangeArrowheads="1"/>
              </p:cNvSpPr>
              <p:nvPr/>
            </p:nvSpPr>
            <p:spPr bwMode="auto">
              <a:xfrm>
                <a:off x="1065714" y="2132426"/>
                <a:ext cx="2519739" cy="287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③ 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自分で運用商品を選びます</a:t>
                </a:r>
              </a:p>
            </p:txBody>
          </p:sp>
          <p:sp>
            <p:nvSpPr>
              <p:cNvPr id="3106" name="Rectangle 33"/>
              <p:cNvSpPr>
                <a:spLocks noChangeArrowheads="1"/>
              </p:cNvSpPr>
              <p:nvPr/>
            </p:nvSpPr>
            <p:spPr bwMode="auto">
              <a:xfrm>
                <a:off x="1065714" y="2565160"/>
                <a:ext cx="3599873" cy="2862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④ 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自分の年金資産残高が記録管理されます</a:t>
                </a:r>
              </a:p>
            </p:txBody>
          </p:sp>
          <p:sp>
            <p:nvSpPr>
              <p:cNvPr id="3107" name="Rectangle 34"/>
              <p:cNvSpPr>
                <a:spLocks noChangeArrowheads="1"/>
              </p:cNvSpPr>
              <p:nvPr/>
            </p:nvSpPr>
            <p:spPr bwMode="auto">
              <a:xfrm>
                <a:off x="1065714" y="2996210"/>
                <a:ext cx="3455396" cy="28792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⑤ 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離転職時、年金資産を持ち運びできます。</a:t>
                </a:r>
                <a:endParaRPr lang="en-US" altLang="ja-JP" sz="1283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8" name="Rectangle 35"/>
              <p:cNvSpPr>
                <a:spLocks noChangeArrowheads="1"/>
              </p:cNvSpPr>
              <p:nvPr/>
            </p:nvSpPr>
            <p:spPr bwMode="auto">
              <a:xfrm>
                <a:off x="4521110" y="1266957"/>
                <a:ext cx="2664214" cy="287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⑥ 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原則</a:t>
                </a: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歳以降に受取ります</a:t>
                </a:r>
              </a:p>
            </p:txBody>
          </p:sp>
          <p:sp>
            <p:nvSpPr>
              <p:cNvPr id="3109" name="Rectangle 36"/>
              <p:cNvSpPr>
                <a:spLocks noChangeArrowheads="1"/>
              </p:cNvSpPr>
              <p:nvPr/>
            </p:nvSpPr>
            <p:spPr bwMode="auto">
              <a:xfrm>
                <a:off x="921238" y="5589249"/>
                <a:ext cx="1295129" cy="78870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⑦ </a:t>
                </a: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「税制優遇」</a:t>
                </a:r>
              </a:p>
              <a:p>
                <a:pPr eaLnBrk="1" fontAlgn="ctr" hangingPunct="1">
                  <a:defRPr/>
                </a:pPr>
                <a:r>
                  <a:rPr lang="ja-JP" altLang="en-US" sz="128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　 があります</a:t>
                </a:r>
              </a:p>
            </p:txBody>
          </p:sp>
          <p:sp>
            <p:nvSpPr>
              <p:cNvPr id="34859" name="Oval 37"/>
              <p:cNvSpPr>
                <a:spLocks noChangeArrowheads="1"/>
              </p:cNvSpPr>
              <p:nvPr/>
            </p:nvSpPr>
            <p:spPr bwMode="auto">
              <a:xfrm>
                <a:off x="1525265" y="4899025"/>
                <a:ext cx="576263" cy="576262"/>
              </a:xfrm>
              <a:prstGeom prst="ellipse">
                <a:avLst/>
              </a:prstGeom>
              <a:noFill/>
              <a:ln w="25400" algn="ctr">
                <a:solidFill>
                  <a:srgbClr val="000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60" name="Oval 38"/>
              <p:cNvSpPr>
                <a:spLocks noChangeArrowheads="1"/>
              </p:cNvSpPr>
              <p:nvPr/>
            </p:nvSpPr>
            <p:spPr bwMode="auto">
              <a:xfrm>
                <a:off x="2216150" y="4455351"/>
                <a:ext cx="576263" cy="576263"/>
              </a:xfrm>
              <a:prstGeom prst="ellipse">
                <a:avLst/>
              </a:prstGeom>
              <a:noFill/>
              <a:ln w="25400" algn="ctr">
                <a:solidFill>
                  <a:srgbClr val="000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8177" tIns="39089" rIns="78177" bIns="39089" anchor="ctr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2" name="Rectangle 39"/>
              <p:cNvSpPr>
                <a:spLocks noChangeArrowheads="1"/>
              </p:cNvSpPr>
              <p:nvPr/>
            </p:nvSpPr>
            <p:spPr bwMode="auto">
              <a:xfrm>
                <a:off x="2216366" y="5589249"/>
                <a:ext cx="2092786" cy="788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【</a:t>
                </a: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拠出時</a:t>
                </a:r>
                <a:r>
                  <a:rPr lang="en-US" altLang="ja-JP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】</a:t>
                </a:r>
              </a:p>
              <a:p>
                <a:pPr eaLnBrk="1" fontAlgn="ctr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給与として扱われない又は</a:t>
                </a:r>
                <a:endParaRPr lang="en-US" altLang="ja-JP" sz="1112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ctr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　所得控除になる</a:t>
                </a: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ため、</a:t>
                </a:r>
              </a:p>
              <a:p>
                <a:pPr eaLnBrk="1" fontAlgn="ctr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税金がかかりません</a:t>
                </a:r>
              </a:p>
            </p:txBody>
          </p:sp>
          <p:sp>
            <p:nvSpPr>
              <p:cNvPr id="3113" name="Rectangle 40"/>
              <p:cNvSpPr>
                <a:spLocks noChangeArrowheads="1"/>
              </p:cNvSpPr>
              <p:nvPr/>
            </p:nvSpPr>
            <p:spPr bwMode="auto">
              <a:xfrm>
                <a:off x="4309152" y="5589249"/>
                <a:ext cx="2659458" cy="788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【</a:t>
                </a: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運用時</a:t>
                </a:r>
                <a:r>
                  <a:rPr lang="en-US" altLang="ja-JP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】</a:t>
                </a:r>
              </a:p>
              <a:p>
                <a:pPr eaLnBrk="1" fontAlgn="ctr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運用益に対する税金は</a:t>
                </a:r>
              </a:p>
              <a:p>
                <a:pPr eaLnBrk="1" fontAlgn="ctr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運用期間中にはかかりません（</a:t>
                </a:r>
                <a:r>
                  <a:rPr lang="en-US" altLang="ja-JP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※</a:t>
                </a: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endParaRPr lang="ja-JP" alt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4" name="Rectangle 41"/>
              <p:cNvSpPr>
                <a:spLocks noChangeArrowheads="1"/>
              </p:cNvSpPr>
              <p:nvPr/>
            </p:nvSpPr>
            <p:spPr bwMode="auto">
              <a:xfrm>
                <a:off x="6968610" y="5589249"/>
                <a:ext cx="2232506" cy="7887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【</a:t>
                </a: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受給時</a:t>
                </a:r>
                <a:r>
                  <a:rPr lang="en-US" altLang="ja-JP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】</a:t>
                </a:r>
              </a:p>
              <a:p>
                <a:pPr eaLnBrk="1" fontAlgn="ctr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控除が適用され</a:t>
                </a:r>
              </a:p>
              <a:p>
                <a:pPr eaLnBrk="1" fontAlgn="ctr" hangingPunct="1">
                  <a:defRPr/>
                </a:pPr>
                <a:r>
                  <a:rPr lang="ja-JP" altLang="en-US" sz="1112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税金負担が軽くなります</a:t>
                </a:r>
              </a:p>
            </p:txBody>
          </p:sp>
          <p:sp>
            <p:nvSpPr>
              <p:cNvPr id="3115" name="Rectangle 42"/>
              <p:cNvSpPr>
                <a:spLocks noChangeArrowheads="1"/>
              </p:cNvSpPr>
              <p:nvPr/>
            </p:nvSpPr>
            <p:spPr bwMode="auto">
              <a:xfrm>
                <a:off x="4663865" y="6440699"/>
                <a:ext cx="4752244" cy="215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177" tIns="39089" rIns="78177" bIns="39089" anchor="ctr"/>
              <a:lstStyle/>
              <a:p>
                <a:pPr eaLnBrk="1" fontAlgn="ctr" hangingPunct="1">
                  <a:defRPr/>
                </a:pPr>
                <a:r>
                  <a:rPr lang="en-US" altLang="ja-JP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※ </a:t>
                </a:r>
                <a:r>
                  <a:rPr lang="ja-JP" altLang="en-US" sz="9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積立てられた年金資産に対して特別法人税がかかりますが、現在は課税凍結中です</a:t>
                </a:r>
              </a:p>
            </p:txBody>
          </p:sp>
          <p:cxnSp>
            <p:nvCxnSpPr>
              <p:cNvPr id="34865" name="AutoShape 43"/>
              <p:cNvCxnSpPr>
                <a:cxnSpLocks noChangeShapeType="1"/>
                <a:stCxn id="3103" idx="1"/>
                <a:endCxn id="34859" idx="2"/>
              </p:cNvCxnSpPr>
              <p:nvPr/>
            </p:nvCxnSpPr>
            <p:spPr bwMode="auto">
              <a:xfrm rot="10800000" flipH="1" flipV="1">
                <a:off x="1065213" y="1412082"/>
                <a:ext cx="460052" cy="3775073"/>
              </a:xfrm>
              <a:prstGeom prst="bentConnector3">
                <a:avLst>
                  <a:gd name="adj1" fmla="val -49690"/>
                </a:avLst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866" name="AutoShape 44"/>
              <p:cNvCxnSpPr>
                <a:cxnSpLocks noChangeShapeType="1"/>
                <a:stCxn id="3104" idx="1"/>
                <a:endCxn id="34860" idx="2"/>
              </p:cNvCxnSpPr>
              <p:nvPr/>
            </p:nvCxnSpPr>
            <p:spPr bwMode="auto">
              <a:xfrm rot="10800000" flipH="1" flipV="1">
                <a:off x="1065216" y="1850233"/>
                <a:ext cx="1150934" cy="2893249"/>
              </a:xfrm>
              <a:prstGeom prst="bentConnector3">
                <a:avLst>
                  <a:gd name="adj1" fmla="val -11431"/>
                </a:avLst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867" name="AutoShape 45"/>
              <p:cNvCxnSpPr>
                <a:cxnSpLocks noChangeShapeType="1"/>
                <a:stCxn id="3105" idx="3"/>
                <a:endCxn id="34848" idx="0"/>
              </p:cNvCxnSpPr>
              <p:nvPr/>
            </p:nvCxnSpPr>
            <p:spPr bwMode="auto">
              <a:xfrm>
                <a:off x="3584578" y="2277268"/>
                <a:ext cx="2449513" cy="1573212"/>
              </a:xfrm>
              <a:prstGeom prst="bentConnector2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868" name="AutoShape 46"/>
              <p:cNvCxnSpPr>
                <a:cxnSpLocks noChangeShapeType="1"/>
                <a:stCxn id="3106" idx="3"/>
                <a:endCxn id="34826" idx="6"/>
              </p:cNvCxnSpPr>
              <p:nvPr/>
            </p:nvCxnSpPr>
            <p:spPr bwMode="auto">
              <a:xfrm>
                <a:off x="4665665" y="2709070"/>
                <a:ext cx="377826" cy="719137"/>
              </a:xfrm>
              <a:prstGeom prst="bentConnector3">
                <a:avLst>
                  <a:gd name="adj1" fmla="val 104620"/>
                </a:avLst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869" name="AutoShape 47"/>
              <p:cNvCxnSpPr>
                <a:cxnSpLocks noChangeShapeType="1"/>
                <a:stCxn id="3107" idx="2"/>
                <a:endCxn id="3097" idx="0"/>
              </p:cNvCxnSpPr>
              <p:nvPr/>
            </p:nvCxnSpPr>
            <p:spPr bwMode="auto">
              <a:xfrm rot="16200000" flipH="1">
                <a:off x="2991647" y="3086103"/>
                <a:ext cx="865187" cy="1260475"/>
              </a:xfrm>
              <a:prstGeom prst="bentConnector3">
                <a:avLst>
                  <a:gd name="adj1" fmla="val 49907"/>
                </a:avLst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870" name="AutoShape 48"/>
              <p:cNvCxnSpPr>
                <a:cxnSpLocks noChangeShapeType="1"/>
                <a:stCxn id="3108" idx="3"/>
                <a:endCxn id="34831" idx="0"/>
              </p:cNvCxnSpPr>
              <p:nvPr/>
            </p:nvCxnSpPr>
            <p:spPr bwMode="auto">
              <a:xfrm>
                <a:off x="7185028" y="1412083"/>
                <a:ext cx="1116013" cy="638175"/>
              </a:xfrm>
              <a:prstGeom prst="bentConnector2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22" name="AutoShape 49"/>
              <p:cNvSpPr>
                <a:spLocks noChangeArrowheads="1"/>
              </p:cNvSpPr>
              <p:nvPr/>
            </p:nvSpPr>
            <p:spPr bwMode="auto">
              <a:xfrm>
                <a:off x="6824133" y="2060022"/>
                <a:ext cx="431710" cy="1368923"/>
              </a:xfrm>
              <a:prstGeom prst="upDownArrow">
                <a:avLst>
                  <a:gd name="adj1" fmla="val 50000"/>
                  <a:gd name="adj2" fmla="val 63382"/>
                </a:avLst>
              </a:prstGeom>
              <a:solidFill>
                <a:schemeClr val="accent1"/>
              </a:solidFill>
              <a:ln w="9525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vert="eaVert" wrap="none" lIns="78177" tIns="39089" rIns="78177" bIns="39089" anchor="ctr"/>
              <a:lstStyle/>
              <a:p>
                <a:pPr eaLnBrk="1" hangingPunct="1">
                  <a:defRPr/>
                </a:pPr>
                <a:r>
                  <a:rPr lang="ja-JP" altLang="en-US" sz="1112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運用実績で増減</a:t>
                </a:r>
              </a:p>
            </p:txBody>
          </p:sp>
        </p:grpSp>
      </p:grpSp>
      <p:grpSp>
        <p:nvGrpSpPr>
          <p:cNvPr id="34820" name="グループ化 7"/>
          <p:cNvGrpSpPr>
            <a:grpSpLocks/>
          </p:cNvGrpSpPr>
          <p:nvPr/>
        </p:nvGrpSpPr>
        <p:grpSpPr bwMode="auto">
          <a:xfrm>
            <a:off x="1822450" y="741363"/>
            <a:ext cx="5151438" cy="666750"/>
            <a:chOff x="2273292" y="613315"/>
            <a:chExt cx="6024072" cy="780114"/>
          </a:xfrm>
        </p:grpSpPr>
        <p:pic>
          <p:nvPicPr>
            <p:cNvPr id="34822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647" y="669479"/>
              <a:ext cx="4844717" cy="7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図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5552">
              <a:off x="2273292" y="613315"/>
              <a:ext cx="1570611" cy="7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39925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xfrm>
            <a:off x="8544910" y="35681"/>
            <a:ext cx="612775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F329878-D34E-4450-BFCA-7A2B99645C5D}" type="slidenum">
              <a:rPr lang="ja-JP" altLang="en-US">
                <a:solidFill>
                  <a:srgbClr val="FFFFFF"/>
                </a:solidFill>
              </a:rPr>
              <a:pPr/>
              <a:t>32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107504" y="6561125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89094" name="テキスト ボックス 13"/>
          <p:cNvSpPr txBox="1">
            <a:spLocks noChangeArrowheads="1"/>
          </p:cNvSpPr>
          <p:nvPr/>
        </p:nvSpPr>
        <p:spPr bwMode="auto">
          <a:xfrm>
            <a:off x="413605" y="507879"/>
            <a:ext cx="3894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000000"/>
                </a:solidFill>
              </a:rPr>
              <a:t>■ドルコストつみたて投資方法の比較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429497" y="1034300"/>
          <a:ext cx="8101728" cy="454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272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投資信託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変額保険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確定拠出年金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税金（拠出時）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45624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税金（運用中）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2794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税金（換金時）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21434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流動性</a:t>
                      </a:r>
                      <a:endParaRPr kumimoji="1" lang="en-US" altLang="ja-JP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強制力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/>
                        <a:t>死亡時・万一の時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手数料等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購入時手数料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信託報酬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信託財産留保額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保険関係費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運用関係費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解約控除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加入・移換時、管理期間中、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  <a:p>
                      <a:pPr algn="ctr" eaLnBrk="1" fontAlgn="ctr" hangingPunct="1"/>
                      <a:r>
                        <a:rPr lang="ja-JP" altLang="en-US" sz="1000" dirty="0">
                          <a:latin typeface="+mn-ea"/>
                          <a:ea typeface="+mn-ea"/>
                        </a:rPr>
                        <a:t>給付・還付時の各機関への手数料</a:t>
                      </a:r>
                      <a:endParaRPr lang="en-US" altLang="ja-JP" sz="1000" dirty="0">
                        <a:latin typeface="+mn-ea"/>
                        <a:ea typeface="+mn-ea"/>
                      </a:endParaRPr>
                    </a:p>
                    <a:p>
                      <a:pPr algn="ctr" eaLnBrk="1" fontAlgn="ctr" hangingPunct="1"/>
                      <a:r>
                        <a:rPr lang="ja-JP" altLang="en-US" sz="700" dirty="0">
                          <a:latin typeface="+mn-ea"/>
                          <a:ea typeface="+mn-ea"/>
                        </a:rPr>
                        <a:t>（国民年金基金連合会、運営管理機関、</a:t>
                      </a:r>
                      <a:endParaRPr lang="en-US" altLang="ja-JP" sz="700" dirty="0">
                        <a:latin typeface="+mn-ea"/>
                        <a:ea typeface="+mn-ea"/>
                      </a:endParaRPr>
                    </a:p>
                    <a:p>
                      <a:pPr algn="ctr" eaLnBrk="1" fontAlgn="ctr" hangingPunct="1"/>
                      <a:r>
                        <a:rPr lang="ja-JP" altLang="en-US" sz="700" dirty="0">
                          <a:latin typeface="+mn-ea"/>
                          <a:ea typeface="+mn-ea"/>
                        </a:rPr>
                        <a:t>事務委託先金融機関）</a:t>
                      </a:r>
                      <a:endParaRPr lang="en-US" altLang="ja-JP" sz="7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378959" y="3601340"/>
            <a:ext cx="4386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hangingPunct="1"/>
            <a:r>
              <a:rPr lang="ja-JP" altLang="en-US" sz="1200" dirty="0">
                <a:latin typeface="+mn-ea"/>
                <a:ea typeface="+mn-ea"/>
              </a:rPr>
              <a:t>１０年間は解約控除あり　　　　　　　　　</a:t>
            </a:r>
            <a:r>
              <a:rPr lang="ja-JP" altLang="ja-JP" sz="1200" dirty="0">
                <a:latin typeface="+mn-ea"/>
                <a:ea typeface="+mn-ea"/>
              </a:rPr>
              <a:t>原則６０歳</a:t>
            </a:r>
            <a:r>
              <a:rPr lang="ja-JP" altLang="en-US" sz="1200" dirty="0">
                <a:latin typeface="+mn-ea"/>
                <a:ea typeface="+mn-ea"/>
              </a:rPr>
              <a:t>～給付</a:t>
            </a:r>
            <a:endParaRPr lang="ja-JP" altLang="ja-JP" sz="1200" dirty="0"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3384376"/>
            <a:ext cx="318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hangingPunct="1"/>
            <a:r>
              <a:rPr lang="ja-JP" altLang="en-US" sz="1400" dirty="0">
                <a:latin typeface="+mn-ea"/>
                <a:ea typeface="+mn-ea"/>
              </a:rPr>
              <a:t>中　　　　　　　　　　　　　　　ほぼゼロ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71431" y="3970869"/>
            <a:ext cx="737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  弱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15336" y="2730883"/>
            <a:ext cx="194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△</a:t>
            </a:r>
            <a:endParaRPr lang="en-US" altLang="ja-JP" sz="1400" dirty="0">
              <a:latin typeface="+mn-ea"/>
              <a:ea typeface="+mn-ea"/>
            </a:endParaRPr>
          </a:p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２０％</a:t>
            </a:r>
            <a:r>
              <a:rPr lang="ja-JP" altLang="en-US" sz="1200" dirty="0">
                <a:solidFill>
                  <a:prstClr val="black"/>
                </a:solidFill>
              </a:rPr>
              <a:t>（ＮＩＳＡ適用可能）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7969" y="2090449"/>
            <a:ext cx="105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hangingPunct="1"/>
            <a:r>
              <a:rPr lang="ja-JP" altLang="en-US" sz="1400" dirty="0">
                <a:latin typeface="+mn-ea"/>
                <a:ea typeface="+mn-ea"/>
              </a:rPr>
              <a:t>　 ◎</a:t>
            </a:r>
            <a:endParaRPr lang="en-US" altLang="ja-JP" sz="1400" dirty="0">
              <a:latin typeface="+mn-ea"/>
              <a:ea typeface="+mn-ea"/>
            </a:endParaRPr>
          </a:p>
          <a:p>
            <a:pPr eaLnBrk="1" fontAlgn="ctr" hangingPunct="1"/>
            <a:r>
              <a:rPr lang="ja-JP" altLang="en-US" sz="1400" dirty="0">
                <a:latin typeface="+mn-ea"/>
                <a:ea typeface="+mn-ea"/>
              </a:rPr>
              <a:t>非課税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10622" y="2092360"/>
            <a:ext cx="105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◎</a:t>
            </a:r>
            <a:endParaRPr lang="en-US" altLang="ja-JP" sz="1400" dirty="0">
              <a:latin typeface="+mn-ea"/>
              <a:ea typeface="+mn-ea"/>
            </a:endParaRPr>
          </a:p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非課税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67784" y="2641517"/>
            <a:ext cx="180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○</a:t>
            </a:r>
            <a:endParaRPr lang="en-US" altLang="ja-JP" sz="1400" dirty="0"/>
          </a:p>
          <a:p>
            <a:pPr algn="ctr"/>
            <a:r>
              <a:rPr lang="ja-JP" altLang="en-US" sz="1100" dirty="0"/>
              <a:t>一時金：一時所得</a:t>
            </a:r>
            <a:endParaRPr lang="en-US" altLang="ja-JP" sz="1100" dirty="0"/>
          </a:p>
          <a:p>
            <a:pPr algn="ctr"/>
            <a:r>
              <a:rPr lang="ja-JP" altLang="en-US" sz="1100" dirty="0"/>
              <a:t>年金：雑所得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49837" y="2642291"/>
            <a:ext cx="258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◎</a:t>
            </a:r>
            <a:endParaRPr lang="en-US" altLang="ja-JP" sz="1400" dirty="0"/>
          </a:p>
          <a:p>
            <a:pPr algn="ctr"/>
            <a:r>
              <a:rPr lang="ja-JP" altLang="en-US" sz="1100" dirty="0"/>
              <a:t>一時金：退職所得控除</a:t>
            </a:r>
            <a:endParaRPr lang="en-US" altLang="ja-JP" sz="1100" dirty="0"/>
          </a:p>
          <a:p>
            <a:pPr algn="ctr"/>
            <a:r>
              <a:rPr lang="ja-JP" altLang="en-US" sz="1100" dirty="0"/>
              <a:t>年金：公的年金等控除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7507" y="3490708"/>
            <a:ext cx="83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 高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94361" y="2088232"/>
            <a:ext cx="221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△</a:t>
            </a:r>
            <a:endParaRPr lang="en-US" altLang="ja-JP" sz="1400" dirty="0">
              <a:latin typeface="+mn-ea"/>
              <a:ea typeface="+mn-ea"/>
            </a:endParaRPr>
          </a:p>
          <a:p>
            <a:pPr algn="ctr" eaLnBrk="1" fontAlgn="ctr" hangingPunct="1"/>
            <a:r>
              <a:rPr lang="ja-JP" altLang="en-US" sz="1400" dirty="0">
                <a:latin typeface="+mn-ea"/>
                <a:ea typeface="+mn-ea"/>
              </a:rPr>
              <a:t>２０％</a:t>
            </a:r>
            <a:r>
              <a:rPr lang="ja-JP" altLang="en-US" sz="1200" dirty="0">
                <a:solidFill>
                  <a:prstClr val="black"/>
                </a:solidFill>
              </a:rPr>
              <a:t>（ＮＩＳＡ適用可能）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99792" y="1548100"/>
            <a:ext cx="62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hangingPunct="1"/>
            <a:r>
              <a:rPr lang="ja-JP" altLang="en-US" sz="1400" dirty="0">
                <a:latin typeface="+mn-ea"/>
                <a:ea typeface="+mn-ea"/>
              </a:rPr>
              <a:t>　　</a:t>
            </a:r>
            <a:r>
              <a:rPr lang="en-US" altLang="ja-JP" sz="1400" dirty="0">
                <a:latin typeface="+mn-ea"/>
                <a:ea typeface="+mn-ea"/>
              </a:rPr>
              <a:t>×</a:t>
            </a:r>
            <a:r>
              <a:rPr lang="ja-JP" altLang="en-US" sz="1400" dirty="0">
                <a:latin typeface="+mn-ea"/>
                <a:ea typeface="+mn-ea"/>
              </a:rPr>
              <a:t>　　　　　　　　　　　　　　　　　△　　　　　　　　　　　　　　　　　◎ </a:t>
            </a:r>
            <a:endParaRPr lang="en-US" altLang="ja-JP" sz="1400" dirty="0">
              <a:latin typeface="+mn-ea"/>
              <a:ea typeface="+mn-ea"/>
            </a:endParaRPr>
          </a:p>
          <a:p>
            <a:pPr eaLnBrk="1" fontAlgn="ctr" hangingPunct="1"/>
            <a:r>
              <a:rPr lang="ja-JP" altLang="en-US" sz="1400" dirty="0">
                <a:latin typeface="+mn-ea"/>
                <a:ea typeface="+mn-ea"/>
              </a:rPr>
              <a:t>控除なし　　　　　　　　　生命保険料控除あり　　　　　　　　所得控除あり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25" name="角丸四角形吹き出し 22"/>
          <p:cNvSpPr/>
          <p:nvPr/>
        </p:nvSpPr>
        <p:spPr>
          <a:xfrm>
            <a:off x="2525639" y="5879547"/>
            <a:ext cx="5453940" cy="339804"/>
          </a:xfrm>
          <a:prstGeom prst="wedgeRoundRectCallout">
            <a:avLst>
              <a:gd name="adj1" fmla="val -24502"/>
              <a:gd name="adj2" fmla="val -635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上手に組み合わせて自分にあったプランを作りましょう！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46285" y="4320480"/>
            <a:ext cx="21873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Arial"/>
              </a:rPr>
              <a:t>×</a:t>
            </a:r>
          </a:p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prstClr val="black"/>
                </a:solidFill>
                <a:latin typeface="Arial"/>
              </a:rPr>
              <a:t>死亡・高度障害時の一時金は</a:t>
            </a:r>
            <a:endParaRPr lang="en-US" altLang="ja-JP" sz="1050" dirty="0">
              <a:solidFill>
                <a:prstClr val="black"/>
              </a:solidFill>
              <a:latin typeface="Arial"/>
            </a:endParaRPr>
          </a:p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prstClr val="black"/>
                </a:solidFill>
                <a:latin typeface="Arial"/>
              </a:rPr>
              <a:t>その時の評価額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58933" y="4322563"/>
            <a:ext cx="218735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Arial"/>
              </a:rPr>
              <a:t>◎</a:t>
            </a:r>
            <a:endParaRPr lang="en-US" altLang="ja-JP" sz="1600" dirty="0">
              <a:solidFill>
                <a:prstClr val="black"/>
              </a:solidFill>
              <a:latin typeface="Arial"/>
            </a:endParaRPr>
          </a:p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prstClr val="black"/>
                </a:solidFill>
                <a:latin typeface="Arial"/>
              </a:rPr>
              <a:t>死亡・高度障害保障、ﾘﾋﾞﾝｸﾞﾆｰｽﾞ</a:t>
            </a:r>
            <a:endParaRPr lang="en-US" altLang="ja-JP" sz="1050" dirty="0">
              <a:solidFill>
                <a:prstClr val="black"/>
              </a:solidFill>
              <a:latin typeface="Arial"/>
            </a:endParaRPr>
          </a:p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prstClr val="black"/>
                </a:solidFill>
                <a:latin typeface="Arial"/>
              </a:rPr>
              <a:t>　保険料払込免除規程あり</a:t>
            </a:r>
            <a:endParaRPr lang="en-US" altLang="ja-JP" sz="10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8216" y="4388527"/>
            <a:ext cx="218735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Arial"/>
              </a:rPr>
              <a:t>○</a:t>
            </a:r>
            <a:endParaRPr lang="en-US" altLang="ja-JP" sz="1600" dirty="0">
              <a:solidFill>
                <a:prstClr val="black"/>
              </a:solidFill>
              <a:latin typeface="Arial"/>
            </a:endParaRPr>
          </a:p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prstClr val="black"/>
                </a:solidFill>
                <a:latin typeface="Arial"/>
              </a:rPr>
              <a:t>“量”（口数）のまま移管可能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60032" y="3967661"/>
            <a:ext cx="307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ctr" hangingPunct="1"/>
            <a:r>
              <a:rPr lang="ja-JP" altLang="en-US" sz="1400" dirty="0">
                <a:latin typeface="+mn-ea"/>
                <a:ea typeface="+mn-ea"/>
              </a:rPr>
              <a:t>やや強　　　　　　　　　　　　　　　　強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27" name="コンテンツ プレースホルダー 3"/>
          <p:cNvSpPr txBox="1">
            <a:spLocks/>
          </p:cNvSpPr>
          <p:nvPr/>
        </p:nvSpPr>
        <p:spPr>
          <a:xfrm>
            <a:off x="2178597" y="6373932"/>
            <a:ext cx="6587008" cy="338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800" dirty="0"/>
              <a:t>※</a:t>
            </a:r>
            <a:r>
              <a:rPr lang="ja-JP" altLang="en-US" sz="800" dirty="0"/>
              <a:t>この比較表は、「じぶん年金作り」のような長期分散つみたて投資に活用することを前提として、弊社見解を含む一般論で記載しています。</a:t>
            </a:r>
            <a:endParaRPr lang="en-US" altLang="ja-JP" sz="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800" dirty="0"/>
              <a:t>　特に優劣はあくまでもイメージを掴んでいただくためのものであり、実際には、活用する人の考え方など様々な要素によって大きく異なります。</a:t>
            </a:r>
            <a:endParaRPr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28809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4" grpId="0"/>
      <p:bldP spid="26" grpId="0"/>
      <p:bldP spid="25" grpId="0" animBg="1"/>
      <p:bldP spid="19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A6D8D45-395C-437A-86FE-A34C45C13BBE}" type="slidenum">
              <a:rPr lang="ja-JP" altLang="en-US">
                <a:solidFill>
                  <a:srgbClr val="FFFFFF"/>
                </a:solidFill>
              </a:rPr>
              <a:pPr/>
              <a:t>33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8435" name="コンテンツ プレースホルダー 3"/>
          <p:cNvSpPr>
            <a:spLocks noGrp="1"/>
          </p:cNvSpPr>
          <p:nvPr>
            <p:ph idx="1"/>
          </p:nvPr>
        </p:nvSpPr>
        <p:spPr bwMode="auto">
          <a:xfrm>
            <a:off x="683568" y="1052736"/>
            <a:ext cx="8370887" cy="37606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■よくある勘違い①</a:t>
            </a:r>
            <a:endParaRPr lang="en-US" altLang="ja-JP" sz="3200" dirty="0"/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 bwMode="auto">
          <a:xfrm>
            <a:off x="1547664" y="2452932"/>
            <a:ext cx="8370887" cy="996381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「商品は、これまでのパフォーマンスが</a:t>
            </a:r>
            <a:endParaRPr lang="en-US" altLang="ja-JP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　良いものを選んだ方が良い」</a:t>
            </a:r>
            <a:endParaRPr lang="en-US" altLang="ja-JP" sz="2800" dirty="0"/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 bwMode="auto">
          <a:xfrm>
            <a:off x="1547664" y="3852534"/>
            <a:ext cx="8667750" cy="191253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「商品は、とにかく手数料が安いものを</a:t>
            </a:r>
            <a:endParaRPr lang="en-US" altLang="ja-JP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　選んだ方が良い」</a:t>
            </a:r>
            <a:endParaRPr lang="en-US" altLang="ja-JP" sz="2800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34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683568" y="1084071"/>
            <a:ext cx="809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■制度・商品選びの“最も重要な”判断基準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75656" y="2492896"/>
            <a:ext cx="7949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/>
              <a:t>いかに長く続けられるか</a:t>
            </a:r>
          </a:p>
        </p:txBody>
      </p:sp>
      <p:sp>
        <p:nvSpPr>
          <p:cNvPr id="7" name="円/楕円 15"/>
          <p:cNvSpPr/>
          <p:nvPr/>
        </p:nvSpPr>
        <p:spPr>
          <a:xfrm>
            <a:off x="539552" y="4230684"/>
            <a:ext cx="3888432" cy="1335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prstClr val="white"/>
                </a:solidFill>
              </a:rPr>
              <a:t>強制力</a:t>
            </a:r>
            <a:endParaRPr lang="ja-JP" altLang="en-US" sz="6000" dirty="0">
              <a:solidFill>
                <a:prstClr val="white"/>
              </a:solidFill>
            </a:endParaRPr>
          </a:p>
        </p:txBody>
      </p:sp>
      <p:sp>
        <p:nvSpPr>
          <p:cNvPr id="10" name="円/楕円 14"/>
          <p:cNvSpPr/>
          <p:nvPr/>
        </p:nvSpPr>
        <p:spPr>
          <a:xfrm>
            <a:off x="4714553" y="4221088"/>
            <a:ext cx="3888432" cy="1335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prstClr val="white"/>
                </a:solidFill>
              </a:rPr>
              <a:t>安心感</a:t>
            </a:r>
            <a:endParaRPr lang="en-US" altLang="ja-JP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8445AAA-89C1-46DD-B9B0-79848ABD80DE}" type="slidenum">
              <a:rPr lang="ja-JP" altLang="en-US">
                <a:solidFill>
                  <a:srgbClr val="FFFFFF"/>
                </a:solidFill>
              </a:rPr>
              <a:pPr/>
              <a:t>35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3429" name="テキスト ボックス 1"/>
          <p:cNvSpPr txBox="1">
            <a:spLocks noChangeArrowheads="1"/>
          </p:cNvSpPr>
          <p:nvPr/>
        </p:nvSpPr>
        <p:spPr bwMode="auto">
          <a:xfrm>
            <a:off x="395536" y="840505"/>
            <a:ext cx="6112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0000"/>
                </a:solidFill>
              </a:rPr>
              <a:t>■リターンがとれない最大の理由は「続けられないこと」</a:t>
            </a:r>
          </a:p>
        </p:txBody>
      </p:sp>
      <p:pic>
        <p:nvPicPr>
          <p:cNvPr id="1026" name="Picture 2" descr="http://dca23.com/wp-content/uploads/2016/08/blackr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578151" cy="33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87" y="2152617"/>
            <a:ext cx="3784228" cy="29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6785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A6D8D45-395C-437A-86FE-A34C45C13BBE}" type="slidenum">
              <a:rPr lang="ja-JP" altLang="en-US">
                <a:solidFill>
                  <a:srgbClr val="FFFFFF"/>
                </a:solidFill>
              </a:rPr>
              <a:pPr/>
              <a:t>36</a:t>
            </a:fld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8435" name="コンテンツ プレースホルダー 3"/>
          <p:cNvSpPr>
            <a:spLocks noGrp="1"/>
          </p:cNvSpPr>
          <p:nvPr>
            <p:ph idx="1"/>
          </p:nvPr>
        </p:nvSpPr>
        <p:spPr bwMode="auto">
          <a:xfrm>
            <a:off x="683568" y="1052736"/>
            <a:ext cx="8370887" cy="37606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■よくある勘違い②</a:t>
            </a:r>
            <a:endParaRPr lang="en-US" altLang="ja-JP" sz="32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9" name="コンテンツ プレースホルダー 3"/>
          <p:cNvSpPr txBox="1">
            <a:spLocks/>
          </p:cNvSpPr>
          <p:nvPr/>
        </p:nvSpPr>
        <p:spPr bwMode="auto">
          <a:xfrm>
            <a:off x="1547664" y="2452932"/>
            <a:ext cx="8370887" cy="996381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「つみたては長く続けることが大事</a:t>
            </a:r>
            <a:endParaRPr lang="en-US" altLang="ja-JP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　ということで、私はもう間に合わない」</a:t>
            </a:r>
            <a:endParaRPr lang="en-US" altLang="ja-JP" sz="2800" dirty="0"/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 bwMode="auto">
          <a:xfrm>
            <a:off x="1547664" y="3852534"/>
            <a:ext cx="8667750" cy="191253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36525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7688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063" indent="-136525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0588" indent="-101600" algn="l" defTabSz="6858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「貯金は多少あるけど、収入があまり</a:t>
            </a:r>
            <a:endParaRPr lang="en-US" altLang="ja-JP" sz="2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ja-JP" altLang="en-US" sz="2800" dirty="0"/>
              <a:t>　ないから、私には厳しそう」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807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8445AAA-89C1-46DD-B9B0-79848ABD80DE}" type="slidenum">
              <a:rPr lang="ja-JP" altLang="en-US">
                <a:solidFill>
                  <a:srgbClr val="FFFFFF"/>
                </a:solidFill>
              </a:rPr>
              <a:pPr/>
              <a:t>37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3429" name="テキスト ボックス 1"/>
          <p:cNvSpPr txBox="1">
            <a:spLocks noChangeArrowheads="1"/>
          </p:cNvSpPr>
          <p:nvPr/>
        </p:nvSpPr>
        <p:spPr bwMode="auto">
          <a:xfrm>
            <a:off x="3707904" y="2924944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dirty="0">
                <a:solidFill>
                  <a:srgbClr val="000000"/>
                </a:solidFill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247950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38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683567" y="945461"/>
            <a:ext cx="809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■本日のポイント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7" y="1663969"/>
            <a:ext cx="794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　①　選択制ＤＣのメリットと注意点を理解しよう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83567" y="2482699"/>
            <a:ext cx="794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　②　つみたて投資の“量”の感覚を持とう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83567" y="3337398"/>
            <a:ext cx="794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　③　「税優遇」・「強制力」・「長期分散」の３原則を守ろう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83566" y="4154791"/>
            <a:ext cx="8136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　④　制度・商品選びは「いかに長く続けられるか」を重視しよう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33903"/>
            <a:ext cx="1607462" cy="3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39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538432" y="831081"/>
            <a:ext cx="8097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■</a:t>
            </a:r>
            <a:r>
              <a:rPr lang="ja-JP" altLang="en-US" sz="2800" u="sng" dirty="0">
                <a:solidFill>
                  <a:srgbClr val="000000"/>
                </a:solidFill>
              </a:rPr>
              <a:t>ドルコストつみたてを成功させるには</a:t>
            </a:r>
            <a:endParaRPr lang="en-US" altLang="ja-JP" sz="2800" u="sng" dirty="0">
              <a:solidFill>
                <a:srgbClr val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9397" y="2381459"/>
            <a:ext cx="851884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とにかく、</a:t>
            </a:r>
            <a:endParaRPr lang="en-US" altLang="ja-JP" sz="3200" dirty="0"/>
          </a:p>
          <a:p>
            <a:endParaRPr lang="en-US" altLang="ja-JP" sz="1200" dirty="0"/>
          </a:p>
          <a:p>
            <a:r>
              <a:rPr lang="ja-JP" altLang="en-US" sz="4800" dirty="0"/>
              <a:t>「早く始めて」「長く続ける」こと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51983" y="4381443"/>
            <a:ext cx="794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そのためには</a:t>
            </a:r>
            <a:r>
              <a:rPr lang="ja-JP" alt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、、、</a:t>
            </a:r>
            <a:endParaRPr lang="ja-JP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35991" y="5085184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「最初」が肝心！！</a:t>
            </a:r>
          </a:p>
        </p:txBody>
      </p:sp>
      <p:sp>
        <p:nvSpPr>
          <p:cNvPr id="10" name="テキスト ボックス 12"/>
          <p:cNvSpPr txBox="1">
            <a:spLocks noChangeArrowheads="1"/>
          </p:cNvSpPr>
          <p:nvPr/>
        </p:nvSpPr>
        <p:spPr bwMode="auto">
          <a:xfrm>
            <a:off x="971600" y="1437951"/>
            <a:ext cx="8097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0000"/>
                </a:solidFill>
              </a:rPr>
              <a:t>＝「できるだけ損しないで、しっかり貯めて・増やす」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C28B9-F7DD-44C9-9184-2FF8B2E43827}" type="slidenum">
              <a:rPr lang="ja-JP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051050" y="5076825"/>
            <a:ext cx="53292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2268538" y="2124075"/>
            <a:ext cx="863600" cy="29527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708400" y="4356100"/>
            <a:ext cx="863600" cy="7207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930949" y="4356100"/>
            <a:ext cx="865187" cy="7207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156325" y="4356100"/>
            <a:ext cx="863600" cy="7207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28" name="Text Box 2052"/>
          <p:cNvSpPr txBox="1">
            <a:spLocks noChangeArrowheads="1"/>
          </p:cNvSpPr>
          <p:nvPr/>
        </p:nvSpPr>
        <p:spPr bwMode="auto">
          <a:xfrm>
            <a:off x="1692275" y="5478463"/>
            <a:ext cx="194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>
                <a:solidFill>
                  <a:srgbClr val="FF0000"/>
                </a:solidFill>
              </a:rPr>
              <a:t>今あるお金</a:t>
            </a:r>
          </a:p>
        </p:txBody>
      </p:sp>
      <p:sp>
        <p:nvSpPr>
          <p:cNvPr id="14" name="右中かっこ 13"/>
          <p:cNvSpPr/>
          <p:nvPr/>
        </p:nvSpPr>
        <p:spPr>
          <a:xfrm rot="5400000">
            <a:off x="5195094" y="3828256"/>
            <a:ext cx="288925" cy="2951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30" name="Text Box 2052"/>
          <p:cNvSpPr txBox="1">
            <a:spLocks noChangeArrowheads="1"/>
          </p:cNvSpPr>
          <p:nvPr/>
        </p:nvSpPr>
        <p:spPr bwMode="auto">
          <a:xfrm>
            <a:off x="4427538" y="5508625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>
                <a:solidFill>
                  <a:srgbClr val="3366FF"/>
                </a:solidFill>
              </a:rPr>
              <a:t>未来のお金</a:t>
            </a:r>
          </a:p>
        </p:txBody>
      </p:sp>
      <p:sp>
        <p:nvSpPr>
          <p:cNvPr id="5131" name="Text Box 2052"/>
          <p:cNvSpPr txBox="1">
            <a:spLocks noChangeArrowheads="1"/>
          </p:cNvSpPr>
          <p:nvPr/>
        </p:nvSpPr>
        <p:spPr bwMode="auto">
          <a:xfrm>
            <a:off x="7451725" y="486092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1"/>
              <a:t>時間</a:t>
            </a:r>
          </a:p>
        </p:txBody>
      </p:sp>
      <p:sp>
        <p:nvSpPr>
          <p:cNvPr id="5132" name="テキスト ボックス 16"/>
          <p:cNvSpPr txBox="1">
            <a:spLocks noChangeArrowheads="1"/>
          </p:cNvSpPr>
          <p:nvPr/>
        </p:nvSpPr>
        <p:spPr bwMode="auto">
          <a:xfrm>
            <a:off x="2283753" y="572294"/>
            <a:ext cx="4863832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今あるお金</a:t>
            </a:r>
            <a:r>
              <a:rPr lang="ja-JP" altLang="en-US" sz="2800" dirty="0"/>
              <a:t>と</a:t>
            </a:r>
            <a:r>
              <a:rPr lang="ja-JP" altLang="en-US" sz="2800" dirty="0">
                <a:solidFill>
                  <a:srgbClr val="3366FF"/>
                </a:solidFill>
              </a:rPr>
              <a:t>未来のお金</a:t>
            </a:r>
            <a:r>
              <a:rPr lang="ja-JP" altLang="en-US" sz="2800" dirty="0"/>
              <a:t>では、</a:t>
            </a:r>
            <a:endParaRPr lang="en-US" altLang="ja-JP" sz="2800" dirty="0"/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/>
              <a:t>運用の特徴が異なる</a:t>
            </a:r>
          </a:p>
        </p:txBody>
      </p:sp>
      <p:sp>
        <p:nvSpPr>
          <p:cNvPr id="5133" name="テキスト ボックス 17"/>
          <p:cNvSpPr txBox="1">
            <a:spLocks noChangeArrowheads="1"/>
          </p:cNvSpPr>
          <p:nvPr/>
        </p:nvSpPr>
        <p:spPr bwMode="auto">
          <a:xfrm>
            <a:off x="2339975" y="60118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預金</a:t>
            </a:r>
            <a:endParaRPr lang="en-US" altLang="ja-JP" sz="1800">
              <a:solidFill>
                <a:srgbClr val="FF0000"/>
              </a:solidFill>
            </a:endParaRPr>
          </a:p>
        </p:txBody>
      </p:sp>
      <p:sp>
        <p:nvSpPr>
          <p:cNvPr id="5134" name="テキスト ボックス 72"/>
          <p:cNvSpPr txBox="1">
            <a:spLocks noChangeArrowheads="1"/>
          </p:cNvSpPr>
          <p:nvPr/>
        </p:nvSpPr>
        <p:spPr bwMode="auto">
          <a:xfrm>
            <a:off x="4140200" y="6011863"/>
            <a:ext cx="256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3366FF"/>
                </a:solidFill>
              </a:rPr>
              <a:t>給料、年金、不動産収入</a:t>
            </a:r>
          </a:p>
        </p:txBody>
      </p:sp>
    </p:spTree>
    <p:extLst>
      <p:ext uri="{BB962C8B-B14F-4D97-AF65-F5344CB8AC3E}">
        <p14:creationId xmlns:p14="http://schemas.microsoft.com/office/powerpoint/2010/main" val="2773034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40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561873" y="835453"/>
            <a:ext cx="809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■「ドルコストつみたて」スタート時のチェックポイント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10789" y="3031344"/>
            <a:ext cx="8247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③　「リスク対策」の仕組みを作る</a:t>
            </a:r>
            <a:r>
              <a:rPr lang="ja-JP" altLang="en-US" sz="1200" dirty="0"/>
              <a:t>　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03969" y="4441050"/>
            <a:ext cx="7941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⑤　自分にあった制度・金融商品と積立金額を決める</a:t>
            </a:r>
            <a:r>
              <a:rPr lang="ja-JP" altLang="en-US" dirty="0"/>
              <a:t>　</a:t>
            </a:r>
            <a:r>
              <a:rPr lang="ja-JP" altLang="en-US" sz="2000" dirty="0"/>
              <a:t>　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16500" y="2359553"/>
            <a:ext cx="7949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②　マネープランを作る</a:t>
            </a:r>
            <a:r>
              <a:rPr lang="ja-JP" altLang="en-US" dirty="0"/>
              <a:t>（目的・時期・目標金額を決めて、可視化する）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10789" y="3736197"/>
            <a:ext cx="8247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④　ムダのある支出、効率の悪い積立を見直す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16500" y="1688892"/>
            <a:ext cx="7949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①　「やるべきこと」（解決すべき問題）をハッキリさせる</a:t>
            </a: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8" grpId="0"/>
      <p:bldP spid="13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41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938405" y="3400900"/>
            <a:ext cx="8097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0000"/>
                </a:solidFill>
              </a:rPr>
              <a:t>１．スタート後にやってくる「リスク」の代表例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31435" y="4132892"/>
            <a:ext cx="794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　①　感情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38405" y="4941168"/>
            <a:ext cx="79490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　②　就業不能・万が一</a:t>
            </a:r>
            <a:endParaRPr lang="en-US" altLang="ja-JP" sz="2800" dirty="0"/>
          </a:p>
          <a:p>
            <a:r>
              <a:rPr lang="ja-JP" altLang="en-US" sz="2400" dirty="0"/>
              <a:t>　　　　</a:t>
            </a:r>
            <a:r>
              <a:rPr lang="ja-JP" altLang="en-US" sz="1600" dirty="0"/>
              <a:t>（病気・事故・介護・離職など）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54693" y="1828149"/>
            <a:ext cx="7949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u="sng" dirty="0">
                <a:solidFill>
                  <a:srgbClr val="000000"/>
                </a:solidFill>
              </a:rPr>
              <a:t>「続けられなくなるリスク」への備え</a:t>
            </a:r>
            <a:endParaRPr lang="ja-JP" alt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740277" y="1011818"/>
            <a:ext cx="8097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0000"/>
                </a:solidFill>
              </a:rPr>
              <a:t>■「リスク対策」とは？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98" y="4484215"/>
            <a:ext cx="1757474" cy="1863740"/>
          </a:xfrm>
          <a:prstGeom prst="rect">
            <a:avLst/>
          </a:prstGeom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" grpId="0"/>
      <p:bldP spid="10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42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01518" y="1678922"/>
            <a:ext cx="794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　①　</a:t>
            </a:r>
            <a:r>
              <a:rPr lang="ja-JP" altLang="en-US" sz="2400" u="sng" dirty="0"/>
              <a:t>「感情」に負けないための仕組み</a:t>
            </a:r>
            <a:endParaRPr lang="en-US" altLang="ja-JP" sz="2400" u="sng" dirty="0"/>
          </a:p>
          <a:p>
            <a:pPr>
              <a:lnSpc>
                <a:spcPct val="150000"/>
              </a:lnSpc>
            </a:pPr>
            <a:r>
              <a:rPr lang="ja-JP" altLang="en-US" sz="2400" dirty="0"/>
              <a:t>　　　　→強制力のある商品・制度、アドバイザー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81401" y="2996952"/>
            <a:ext cx="813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　②　</a:t>
            </a:r>
            <a:r>
              <a:rPr lang="ja-JP" altLang="en-US" sz="2400" u="sng" dirty="0"/>
              <a:t>「就業不能」に負けないための仕組み</a:t>
            </a:r>
            <a:endParaRPr lang="en-US" altLang="ja-JP" sz="2400" u="sng" dirty="0"/>
          </a:p>
          <a:p>
            <a:pPr lvl="0">
              <a:lnSpc>
                <a:spcPct val="150000"/>
              </a:lnSpc>
            </a:pPr>
            <a:r>
              <a:rPr lang="ja-JP" altLang="en-US" sz="2400" dirty="0"/>
              <a:t>　　　　→預貯金、元本確保型金融商品、保険　</a:t>
            </a:r>
            <a:r>
              <a:rPr lang="en-US" altLang="ja-JP" sz="1600" dirty="0" err="1">
                <a:solidFill>
                  <a:prstClr val="black"/>
                </a:solidFill>
              </a:rPr>
              <a:t>etc</a:t>
            </a:r>
            <a:r>
              <a:rPr lang="en-US" altLang="ja-JP" sz="1600" dirty="0">
                <a:solidFill>
                  <a:prstClr val="black"/>
                </a:solidFill>
              </a:rPr>
              <a:t>…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2"/>
          <p:cNvSpPr txBox="1">
            <a:spLocks noChangeArrowheads="1"/>
          </p:cNvSpPr>
          <p:nvPr/>
        </p:nvSpPr>
        <p:spPr bwMode="auto">
          <a:xfrm>
            <a:off x="627392" y="836712"/>
            <a:ext cx="8097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000000"/>
                </a:solidFill>
              </a:rPr>
              <a:t>２．“仕組み”を作ってしまうことが重要！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75645" y="4591759"/>
            <a:ext cx="794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最初が肝心！</a:t>
            </a:r>
            <a:endParaRPr lang="en-US" altLang="ja-JP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しっかり「リスク対策」の仕組みを作って、</a:t>
            </a:r>
            <a:endParaRPr lang="en-US" altLang="ja-JP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長く続ける体制を整えておきましょう！！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43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31731" y="880239"/>
            <a:ext cx="5675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■無駄のある支出の代表例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206338" y="1548837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①　通信費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06338" y="2111280"/>
            <a:ext cx="2789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②　医療保険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198819" y="2710838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③　各種ローン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840574" y="3687811"/>
            <a:ext cx="5675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■効率の悪い積立の代表例　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198819" y="4363422"/>
            <a:ext cx="3329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①　積立定期預金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206338" y="497310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②　財形貯蓄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206338" y="554917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③　終身保険</a:t>
            </a:r>
          </a:p>
        </p:txBody>
      </p:sp>
      <p:sp>
        <p:nvSpPr>
          <p:cNvPr id="17" name="角丸四角形吹き出し 16"/>
          <p:cNvSpPr/>
          <p:nvPr/>
        </p:nvSpPr>
        <p:spPr>
          <a:xfrm>
            <a:off x="5292080" y="1445741"/>
            <a:ext cx="3096344" cy="1959754"/>
          </a:xfrm>
          <a:prstGeom prst="wedgeRoundRectCallout">
            <a:avLst>
              <a:gd name="adj1" fmla="val -61584"/>
              <a:gd name="adj2" fmla="val -117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必ず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見直しましょう！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89" y="4149476"/>
            <a:ext cx="1692200" cy="2054636"/>
          </a:xfrm>
          <a:prstGeom prst="rect">
            <a:avLst/>
          </a:prstGeom>
        </p:spPr>
      </p:pic>
      <p:sp>
        <p:nvSpPr>
          <p:cNvPr id="1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/>
      <p:bldP spid="10" grpId="0"/>
      <p:bldP spid="12" grpId="0"/>
      <p:bldP spid="14" grpId="0"/>
      <p:bldP spid="15" grpId="0"/>
      <p:bldP spid="16" grpId="0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B9151B5-614B-4B07-BA80-3726C69D4DEA}" type="slidenum">
              <a:rPr lang="ja-JP" altLang="en-US">
                <a:solidFill>
                  <a:srgbClr val="FFFFFF"/>
                </a:solidFill>
              </a:rPr>
              <a:pPr/>
              <a:t>44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1206" name="テキスト ボックス 9"/>
          <p:cNvSpPr txBox="1">
            <a:spLocks noChangeArrowheads="1"/>
          </p:cNvSpPr>
          <p:nvPr/>
        </p:nvSpPr>
        <p:spPr bwMode="auto">
          <a:xfrm>
            <a:off x="703263" y="474663"/>
            <a:ext cx="6098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</a:rPr>
              <a:t>■</a:t>
            </a:r>
            <a:r>
              <a:rPr lang="ja-JP" altLang="en-US" sz="2400" b="1" dirty="0">
                <a:solidFill>
                  <a:srgbClr val="000000"/>
                </a:solidFill>
              </a:rPr>
              <a:t>６５歳</a:t>
            </a:r>
            <a:r>
              <a:rPr lang="ja-JP" altLang="en-US" dirty="0">
                <a:solidFill>
                  <a:srgbClr val="000000"/>
                </a:solidFill>
              </a:rPr>
              <a:t>までに</a:t>
            </a:r>
            <a:r>
              <a:rPr lang="ja-JP" altLang="en-US" sz="2400" b="1" dirty="0">
                <a:solidFill>
                  <a:srgbClr val="000000"/>
                </a:solidFill>
              </a:rPr>
              <a:t>３</a:t>
            </a:r>
            <a:r>
              <a:rPr lang="en-US" altLang="ja-JP" sz="2400" b="1" dirty="0">
                <a:solidFill>
                  <a:srgbClr val="000000"/>
                </a:solidFill>
              </a:rPr>
              <a:t>,</a:t>
            </a:r>
            <a:r>
              <a:rPr lang="ja-JP" altLang="en-US" sz="2400" b="1" dirty="0">
                <a:solidFill>
                  <a:srgbClr val="000000"/>
                </a:solidFill>
              </a:rPr>
              <a:t>０００万円</a:t>
            </a:r>
            <a:r>
              <a:rPr lang="ja-JP" altLang="en-US" dirty="0">
                <a:solidFill>
                  <a:srgbClr val="000000"/>
                </a:solidFill>
              </a:rPr>
              <a:t>のじぶん年金を作るには？</a:t>
            </a:r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968375" y="1373188"/>
          <a:ext cx="4491038" cy="184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３０歳から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４０歳から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５０歳から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968375" y="3971925"/>
          <a:ext cx="4491038" cy="1908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0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３０歳から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４０歳から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５０歳から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35" name="正方形/長方形 14"/>
          <p:cNvSpPr>
            <a:spLocks noChangeArrowheads="1"/>
          </p:cNvSpPr>
          <p:nvPr/>
        </p:nvSpPr>
        <p:spPr bwMode="auto">
          <a:xfrm>
            <a:off x="871538" y="936625"/>
            <a:ext cx="218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00"/>
                </a:solidFill>
              </a:rPr>
              <a:t>＜年利０％の場合＞</a:t>
            </a:r>
          </a:p>
        </p:txBody>
      </p:sp>
      <p:sp>
        <p:nvSpPr>
          <p:cNvPr id="51236" name="正方形/長方形 15"/>
          <p:cNvSpPr>
            <a:spLocks noChangeArrowheads="1"/>
          </p:cNvSpPr>
          <p:nvPr/>
        </p:nvSpPr>
        <p:spPr bwMode="auto">
          <a:xfrm>
            <a:off x="968375" y="3516313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00"/>
                </a:solidFill>
              </a:rPr>
              <a:t>＜年利５％（複利）の場合＞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2914650" y="1497013"/>
            <a:ext cx="306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>
                <a:solidFill>
                  <a:srgbClr val="000000"/>
                </a:solidFill>
                <a:ea typeface="微軟正黑體" panose="020B0604030504040204" pitchFamily="34" charset="-120"/>
              </a:rPr>
              <a:t>月額　</a:t>
            </a:r>
            <a:r>
              <a:rPr lang="ja-JP" altLang="en-US">
                <a:solidFill>
                  <a:srgbClr val="000000"/>
                </a:solidFill>
              </a:rPr>
              <a:t>　</a:t>
            </a:r>
            <a:r>
              <a:rPr lang="zh-TW" altLang="en-US">
                <a:solidFill>
                  <a:srgbClr val="000000"/>
                </a:solidFill>
                <a:ea typeface="微軟正黑體" panose="020B0604030504040204" pitchFamily="34" charset="-120"/>
              </a:rPr>
              <a:t>約７万１千円</a:t>
            </a:r>
            <a:endParaRPr lang="zh-TW" altLang="en-US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874963" y="2112963"/>
            <a:ext cx="306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>
                <a:solidFill>
                  <a:srgbClr val="000000"/>
                </a:solidFill>
                <a:ea typeface="微軟正黑體" panose="020B0604030504040204" pitchFamily="34" charset="-120"/>
              </a:rPr>
              <a:t>月額　　１０万２千円</a:t>
            </a:r>
            <a:endParaRPr lang="zh-TW" altLang="en-US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874963" y="2727325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>
                <a:solidFill>
                  <a:srgbClr val="000000"/>
                </a:solidFill>
                <a:ea typeface="微軟正黑體" panose="020B0604030504040204" pitchFamily="34" charset="-120"/>
              </a:rPr>
              <a:t>月額　約１６万７千円</a:t>
            </a:r>
            <a:endParaRPr lang="zh-TW" altLang="en-US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74963" y="4125913"/>
            <a:ext cx="3067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月額　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　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約２万８千円</a:t>
            </a:r>
            <a:endParaRPr lang="zh-TW" altLang="en-US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74963" y="4741863"/>
            <a:ext cx="3067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月額　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　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約５万３千円</a:t>
            </a:r>
            <a:endParaRPr lang="zh-TW" altLang="en-US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874963" y="5394325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>
                <a:solidFill>
                  <a:srgbClr val="000000"/>
                </a:solidFill>
                <a:ea typeface="微軟正黑體" panose="020B0604030504040204" pitchFamily="34" charset="-120"/>
              </a:rPr>
              <a:t>月額　約１１万５千円</a:t>
            </a:r>
            <a:endParaRPr lang="zh-TW" altLang="en-US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6243638" y="1289845"/>
            <a:ext cx="2279262" cy="2499196"/>
          </a:xfrm>
          <a:prstGeom prst="wedgeRoundRectCallout">
            <a:avLst>
              <a:gd name="adj1" fmla="val -61584"/>
              <a:gd name="adj2" fmla="val -117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prstClr val="black"/>
                </a:solidFill>
              </a:rPr>
              <a:t>ポイント</a:t>
            </a:r>
            <a:endParaRPr lang="en-US" altLang="ja-JP" sz="1600" u="sng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やはり預貯金ではかなり厳しい金額に</a:t>
            </a:r>
            <a:r>
              <a:rPr lang="en-US" altLang="ja-JP" sz="1600" dirty="0">
                <a:solidFill>
                  <a:prstClr val="black"/>
                </a:solidFill>
              </a:rPr>
              <a:t>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早めにスタートした方が断然有利！！</a:t>
            </a:r>
            <a:endParaRPr lang="en-US" altLang="ja-JP" sz="1600" dirty="0">
              <a:solidFill>
                <a:prstClr val="black"/>
              </a:solidFill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6243638" y="3971925"/>
            <a:ext cx="2287587" cy="2147029"/>
          </a:xfrm>
          <a:prstGeom prst="wedgeRoundRectCallout">
            <a:avLst>
              <a:gd name="adj1" fmla="val -59794"/>
              <a:gd name="adj2" fmla="val -75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４０代以降のスタートでも</a:t>
            </a:r>
            <a:r>
              <a:rPr lang="en-US" altLang="ja-JP" sz="1600" dirty="0">
                <a:solidFill>
                  <a:prstClr val="black"/>
                </a:solidFill>
              </a:rPr>
              <a:t>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prstClr val="black"/>
                </a:solidFill>
              </a:rPr>
              <a:t>ボーナス積み増しや一括投資を組み合わせれば現実的な数字に！</a:t>
            </a:r>
            <a:endParaRPr lang="en-US" altLang="ja-JP" sz="1600" dirty="0">
              <a:solidFill>
                <a:prstClr val="black"/>
              </a:solidFill>
            </a:endParaRPr>
          </a:p>
        </p:txBody>
      </p:sp>
      <p:sp>
        <p:nvSpPr>
          <p:cNvPr id="26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B9151B5-614B-4B07-BA80-3726C69D4DEA}" type="slidenum">
              <a:rPr lang="ja-JP" altLang="en-US">
                <a:solidFill>
                  <a:srgbClr val="FFFFFF"/>
                </a:solidFill>
              </a:rPr>
              <a:pPr/>
              <a:t>45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1206" name="テキスト ボックス 9"/>
          <p:cNvSpPr txBox="1">
            <a:spLocks noChangeArrowheads="1"/>
          </p:cNvSpPr>
          <p:nvPr/>
        </p:nvSpPr>
        <p:spPr bwMode="auto">
          <a:xfrm>
            <a:off x="467544" y="505026"/>
            <a:ext cx="613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00"/>
                </a:solidFill>
              </a:rPr>
              <a:t>■</a:t>
            </a:r>
            <a:r>
              <a:rPr lang="ja-JP" altLang="en-US" dirty="0">
                <a:solidFill>
                  <a:srgbClr val="000000"/>
                </a:solidFill>
              </a:rPr>
              <a:t>６５歳までに</a:t>
            </a:r>
            <a:r>
              <a:rPr lang="ja-JP" altLang="en-US" sz="2400" b="1" dirty="0">
                <a:solidFill>
                  <a:srgbClr val="000000"/>
                </a:solidFill>
              </a:rPr>
              <a:t>１</a:t>
            </a:r>
            <a:r>
              <a:rPr lang="en-US" altLang="ja-JP" sz="2400" b="1" dirty="0">
                <a:solidFill>
                  <a:srgbClr val="000000"/>
                </a:solidFill>
              </a:rPr>
              <a:t>,</a:t>
            </a:r>
            <a:r>
              <a:rPr lang="ja-JP" altLang="en-US" sz="2400" b="1" dirty="0">
                <a:solidFill>
                  <a:srgbClr val="000000"/>
                </a:solidFill>
              </a:rPr>
              <a:t>５００万円</a:t>
            </a:r>
            <a:r>
              <a:rPr lang="ja-JP" altLang="en-US" dirty="0">
                <a:solidFill>
                  <a:srgbClr val="000000"/>
                </a:solidFill>
              </a:rPr>
              <a:t>の</a:t>
            </a:r>
            <a:r>
              <a:rPr lang="ja-JP" altLang="en-US" sz="2400" b="1" dirty="0">
                <a:solidFill>
                  <a:srgbClr val="000000"/>
                </a:solidFill>
              </a:rPr>
              <a:t>じぶん年金</a:t>
            </a:r>
            <a:r>
              <a:rPr lang="ja-JP" altLang="en-US" dirty="0">
                <a:solidFill>
                  <a:srgbClr val="000000"/>
                </a:solidFill>
              </a:rPr>
              <a:t>を作るには？</a:t>
            </a:r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/>
          </p:nvPr>
        </p:nvGraphicFramePr>
        <p:xfrm>
          <a:off x="968375" y="1514377"/>
          <a:ext cx="4491038" cy="184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３０歳から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４０歳から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５０歳から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968375" y="4113114"/>
          <a:ext cx="4491038" cy="1908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0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３０歳から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４０歳から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５０歳から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35" name="正方形/長方形 14"/>
          <p:cNvSpPr>
            <a:spLocks noChangeArrowheads="1"/>
          </p:cNvSpPr>
          <p:nvPr/>
        </p:nvSpPr>
        <p:spPr bwMode="auto">
          <a:xfrm>
            <a:off x="871538" y="1077814"/>
            <a:ext cx="218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00"/>
                </a:solidFill>
              </a:rPr>
              <a:t>＜年利０％の場合＞</a:t>
            </a:r>
          </a:p>
        </p:txBody>
      </p:sp>
      <p:sp>
        <p:nvSpPr>
          <p:cNvPr id="51236" name="正方形/長方形 15"/>
          <p:cNvSpPr>
            <a:spLocks noChangeArrowheads="1"/>
          </p:cNvSpPr>
          <p:nvPr/>
        </p:nvSpPr>
        <p:spPr bwMode="auto">
          <a:xfrm>
            <a:off x="968375" y="3657502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00"/>
                </a:solidFill>
              </a:rPr>
              <a:t>＜年利５％（複利）の場合＞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2914650" y="1638202"/>
            <a:ext cx="3067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月額　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約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３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万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６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千円</a:t>
            </a:r>
            <a:endParaRPr lang="zh-TW" altLang="en-US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874963" y="2254152"/>
            <a:ext cx="306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月額　　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　　　５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万円</a:t>
            </a:r>
            <a:endParaRPr lang="zh-TW" altLang="en-US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874963" y="2868514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月額　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　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約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８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万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３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千円</a:t>
            </a:r>
            <a:endParaRPr lang="zh-TW" altLang="en-US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74963" y="4267102"/>
            <a:ext cx="3067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月額　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　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約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１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万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４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千円</a:t>
            </a:r>
            <a:endParaRPr lang="zh-TW" altLang="en-US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74963" y="4883052"/>
            <a:ext cx="3067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月額　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　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約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２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万</a:t>
            </a:r>
            <a:r>
              <a:rPr lang="ja-JP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６</a:t>
            </a:r>
            <a:r>
              <a:rPr lang="zh-TW" altLang="en-US" dirty="0">
                <a:solidFill>
                  <a:srgbClr val="94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 panose="020B0604030504040204" pitchFamily="34" charset="-120"/>
              </a:rPr>
              <a:t>千円</a:t>
            </a:r>
            <a:endParaRPr lang="zh-TW" altLang="en-US" dirty="0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914650" y="5540277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685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ctr" hangingPunct="1"/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月額　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約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５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万</a:t>
            </a:r>
            <a:r>
              <a:rPr lang="ja-JP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８</a:t>
            </a:r>
            <a:r>
              <a:rPr lang="zh-TW" altLang="en-US" dirty="0">
                <a:solidFill>
                  <a:srgbClr val="000000"/>
                </a:solidFill>
                <a:ea typeface="微軟正黑體" panose="020B0604030504040204" pitchFamily="34" charset="-120"/>
              </a:rPr>
              <a:t>千円</a:t>
            </a:r>
            <a:endParaRPr lang="zh-TW" altLang="en-US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6092669" y="2692705"/>
            <a:ext cx="2727803" cy="2410630"/>
          </a:xfrm>
          <a:prstGeom prst="wedgeRoundRectCallout">
            <a:avLst>
              <a:gd name="adj1" fmla="val -61584"/>
              <a:gd name="adj2" fmla="val -117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</a:rPr>
              <a:t>今から少しずつでも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</a:rPr>
              <a:t>「じぶん年金作り」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</a:rPr>
              <a:t>を始めましょう！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F4D2174-7ECA-4D3D-AF17-248DCBDCB2E9}" type="slidenum">
              <a:rPr lang="ja-JP" altLang="en-US">
                <a:solidFill>
                  <a:srgbClr val="FFFFFF"/>
                </a:solidFill>
              </a:rPr>
              <a:pPr/>
              <a:t>46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9573" name="テキスト ボックス 13"/>
          <p:cNvSpPr txBox="1">
            <a:spLocks noChangeArrowheads="1"/>
          </p:cNvSpPr>
          <p:nvPr/>
        </p:nvSpPr>
        <p:spPr bwMode="auto">
          <a:xfrm>
            <a:off x="603762" y="913892"/>
            <a:ext cx="7718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solidFill>
                  <a:srgbClr val="000000"/>
                </a:solidFill>
              </a:rPr>
              <a:t>■会社概要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581025" y="0"/>
            <a:ext cx="2159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FFFF"/>
                </a:solidFill>
              </a:rPr>
              <a:t>弊社のサポート体制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02854"/>
              </p:ext>
            </p:extLst>
          </p:nvPr>
        </p:nvGraphicFramePr>
        <p:xfrm>
          <a:off x="683568" y="1542108"/>
          <a:ext cx="7765952" cy="438582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6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64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社名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l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株式会社あした</a:t>
                      </a:r>
                      <a:r>
                        <a:rPr kumimoji="1" lang="ja-JP" altLang="en-US" sz="1400" dirty="0" err="1">
                          <a:solidFill>
                            <a:schemeClr val="l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ば</a:t>
                      </a:r>
                      <a:r>
                        <a:rPr kumimoji="1" lang="ja-JP" altLang="en-US" sz="1400" dirty="0">
                          <a:solidFill>
                            <a:schemeClr val="l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未来塾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代表者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代表取締役　安藤　宏和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59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所在地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〒</a:t>
                      </a:r>
                      <a:r>
                        <a:rPr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231-0021</a:t>
                      </a: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横浜市中区日本大通１５番地　横浜朝日会館６階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4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電話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91007" marR="0" lvl="0" indent="-391007" algn="l" defTabSz="1042688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045</a:t>
                      </a:r>
                      <a:r>
                        <a:rPr kumimoji="1" lang="ja-JP" alt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ja-JP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263</a:t>
                      </a:r>
                      <a:r>
                        <a:rPr kumimoji="1" lang="ja-JP" alt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ja-JP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8535</a:t>
                      </a:r>
                      <a:r>
                        <a:rPr kumimoji="1" lang="ja-JP" alt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（代表）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9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在籍専門家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ファイナンシャルプランナー　５名</a:t>
                      </a:r>
                      <a:endParaRPr kumimoji="1" lang="en-US" altLang="ja-JP" sz="1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　（うち　４０代女性　１名、３０代女性　１名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　　　　 </a:t>
                      </a:r>
                      <a:r>
                        <a:rPr kumimoji="1" lang="ja-JP" altLang="en-US" sz="1400" baseline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３０代男性　２名、２０代男性　１名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保有資格：ＡＦＰ、ＴＬＣ、証券外務員一種、司法書士、行政書士　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374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事業内容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4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金融に関する教育・研修事業</a:t>
                      </a:r>
                      <a:endParaRPr lang="en-US" altLang="ja-JP" sz="14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4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企業年金制度に関するコンサルティング業務</a:t>
                      </a:r>
                      <a:endParaRPr lang="en-US" altLang="ja-JP" sz="14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4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資産運用、ライフプランニングに関するコンサルティング業務</a:t>
                      </a:r>
                      <a:endParaRPr lang="en-US" altLang="ja-JP" sz="14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p"/>
                      </a:pPr>
                      <a:r>
                        <a:rPr lang="ja-JP" altLang="en-US" sz="14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金融商品の仲介・募集に関する業務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0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所属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一般社団法人　確定拠出年金教育支援協会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一般社団法人　ドルコスト平均法協会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特定非営利活動法人　日本ファイナンシャル・プランナーズ協会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81017"/>
                  </a:ext>
                </a:extLst>
              </a:tr>
              <a:tr h="37540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お客様相談室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平日　８時～２１時、土日祝　９時～２０時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円/楕円 16"/>
          <p:cNvSpPr/>
          <p:nvPr/>
        </p:nvSpPr>
        <p:spPr>
          <a:xfrm>
            <a:off x="1607215" y="1072383"/>
            <a:ext cx="5711542" cy="507908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FF00FF"/>
                </a:solidFill>
                <a:latin typeface="+mn-ea"/>
              </a:rPr>
              <a:t>私たちの存在意義</a:t>
            </a:r>
            <a:endParaRPr lang="en-US" altLang="ja-JP" sz="2400" dirty="0">
              <a:solidFill>
                <a:srgbClr val="FF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dirty="0">
                <a:solidFill>
                  <a:srgbClr val="FF00FF"/>
                </a:solidFill>
                <a:latin typeface="+mn-ea"/>
              </a:rPr>
              <a:t>①「安心感」の提供</a:t>
            </a:r>
            <a:endParaRPr kumimoji="1" lang="en-US" altLang="ja-JP" sz="3200" dirty="0">
              <a:solidFill>
                <a:srgbClr val="FF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FF00FF"/>
                </a:solidFill>
                <a:latin typeface="+mn-ea"/>
              </a:rPr>
              <a:t>②「感情に負けない」</a:t>
            </a:r>
            <a:endParaRPr lang="en-US" altLang="ja-JP" sz="3200" dirty="0">
              <a:solidFill>
                <a:srgbClr val="FF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FF00FF"/>
                </a:solidFill>
                <a:latin typeface="+mn-ea"/>
              </a:rPr>
              <a:t>ためのアドバイザー</a:t>
            </a:r>
            <a:endParaRPr kumimoji="1" lang="ja-JP" altLang="en-US" sz="3200" dirty="0">
              <a:solidFill>
                <a:srgbClr val="FF00FF"/>
              </a:solidFill>
              <a:latin typeface="+mn-ea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7D1B1DB-4552-4B1B-AC79-208956B9E237}" type="slidenum">
              <a:rPr lang="ja-JP" altLang="en-US">
                <a:solidFill>
                  <a:srgbClr val="FFFFFF"/>
                </a:solidFill>
              </a:rPr>
              <a:pPr/>
              <a:t>47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  <p:sp>
        <p:nvSpPr>
          <p:cNvPr id="76806" name="テキスト ボックス 12"/>
          <p:cNvSpPr txBox="1">
            <a:spLocks noChangeArrowheads="1"/>
          </p:cNvSpPr>
          <p:nvPr/>
        </p:nvSpPr>
        <p:spPr bwMode="auto">
          <a:xfrm>
            <a:off x="395536" y="734186"/>
            <a:ext cx="8603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rgbClr val="000000"/>
                </a:solidFill>
              </a:rPr>
              <a:t>＜ほとんどの方が無料個別相談を利用されています＞</a:t>
            </a:r>
            <a:endParaRPr lang="en-US" altLang="ja-JP" sz="3600" b="1" dirty="0">
              <a:solidFill>
                <a:srgbClr val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0091" y="2230136"/>
            <a:ext cx="7949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②　具体的に、どの制度・金融商品を選んだらいいの？　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90091" y="2890786"/>
            <a:ext cx="7949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③　今やっているものはこのままでいいのか、みてほしい。</a:t>
            </a:r>
          </a:p>
          <a:p>
            <a:r>
              <a:rPr lang="ja-JP" altLang="en-US" sz="1600" dirty="0"/>
              <a:t>　　　　　（確定拠出年金、投資信託、外貨建て保険、他）　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90091" y="3795872"/>
            <a:ext cx="7949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④　毎月の支出を見直したい</a:t>
            </a:r>
            <a:r>
              <a:rPr lang="ja-JP" altLang="en-US" sz="1600" dirty="0"/>
              <a:t>（医療保険、ローン、他）　</a:t>
            </a:r>
            <a:endParaRPr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90091" y="4459679"/>
            <a:ext cx="7949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⑤　今持っているお金を上手に運用したい。　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90091" y="5098145"/>
            <a:ext cx="7949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⑥　子供や孫のためにお金を増やしたい。　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90091" y="1562087"/>
            <a:ext cx="8160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①　なんとなく将来が不安なのですが、何から相談すればいいですか？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90091" y="5746272"/>
            <a:ext cx="7949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　⑦　とにかくサクッと「ドルコストつみたて」を始めたい　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31" y="4647354"/>
            <a:ext cx="1726977" cy="17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F4D2174-7ECA-4D3D-AF17-248DCBDCB2E9}" type="slidenum">
              <a:rPr lang="ja-JP" altLang="en-US">
                <a:solidFill>
                  <a:srgbClr val="FFFFFF"/>
                </a:solidFill>
              </a:rPr>
              <a:pPr/>
              <a:t>48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9573" name="テキスト ボックス 13"/>
          <p:cNvSpPr txBox="1">
            <a:spLocks noChangeArrowheads="1"/>
          </p:cNvSpPr>
          <p:nvPr/>
        </p:nvSpPr>
        <p:spPr bwMode="auto">
          <a:xfrm>
            <a:off x="571051" y="665718"/>
            <a:ext cx="77184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dirty="0">
                <a:solidFill>
                  <a:srgbClr val="000000"/>
                </a:solidFill>
              </a:rPr>
              <a:t>■おわりに</a:t>
            </a:r>
          </a:p>
        </p:txBody>
      </p:sp>
      <p:sp>
        <p:nvSpPr>
          <p:cNvPr id="6" name="テキスト ボックス 13"/>
          <p:cNvSpPr txBox="1">
            <a:spLocks noChangeArrowheads="1"/>
          </p:cNvSpPr>
          <p:nvPr/>
        </p:nvSpPr>
        <p:spPr bwMode="auto">
          <a:xfrm>
            <a:off x="683568" y="1283316"/>
            <a:ext cx="771844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本日は、１時間以上の説明会をしっかりお聞きいただき、ありがとうございました。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この説明会＋個別相談のセットで、つみたてでお金を増やしていく準備が整います。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ぜひ一度個別相談会にお越しいただき、「自分にとってベストなプラン」＝“長く続ける仕組み”を作って、どんどん量を積み上げていってください。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皆さまが一日も早く“ドルコスター”となられる日を楽しみにしています！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また、弊社はもちろん、確定拠出年金教育支援協会や日本ＦＰ協会をはじめとする全国ネットワークで、長きにわたり全力でサポートさせていただきます。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 dirty="0">
                <a:solidFill>
                  <a:srgbClr val="000000"/>
                </a:solidFill>
              </a:rPr>
              <a:t>どんなことでも、安心してお気軽にご相談ください。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33903"/>
            <a:ext cx="1607462" cy="3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60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F4D2174-7ECA-4D3D-AF17-248DCBDCB2E9}" type="slidenum">
              <a:rPr lang="ja-JP" altLang="en-US">
                <a:solidFill>
                  <a:srgbClr val="FFFFFF"/>
                </a:solidFill>
              </a:rPr>
              <a:pPr/>
              <a:t>49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9573" name="テキスト ボックス 13"/>
          <p:cNvSpPr txBox="1">
            <a:spLocks noChangeArrowheads="1"/>
          </p:cNvSpPr>
          <p:nvPr/>
        </p:nvSpPr>
        <p:spPr bwMode="auto">
          <a:xfrm>
            <a:off x="812617" y="3573016"/>
            <a:ext cx="771844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600" dirty="0">
                <a:solidFill>
                  <a:srgbClr val="000000"/>
                </a:solidFill>
              </a:rPr>
              <a:t>＜ご清聴ありがとうございました＞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ja-JP" sz="36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ja-JP" altLang="en-US" sz="3200" dirty="0">
                <a:solidFill>
                  <a:srgbClr val="000000"/>
                </a:solidFill>
              </a:rPr>
              <a:t>個別相談でお会いできるのを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ja-JP" altLang="en-US" sz="3200" dirty="0">
                <a:solidFill>
                  <a:srgbClr val="000000"/>
                </a:solidFill>
              </a:rPr>
              <a:t>楽しみにしています。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1601388" cy="2324596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0" y="6630988"/>
            <a:ext cx="2360613" cy="227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 2017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Ashitaba-mirai-j</a:t>
            </a:r>
            <a:r>
              <a:rPr lang="en-US" altLang="ja-JP" sz="900" dirty="0" err="1">
                <a:solidFill>
                  <a:srgbClr val="000000"/>
                </a:solidFill>
              </a:rPr>
              <a:t>uku</a:t>
            </a:r>
            <a:r>
              <a:rPr lang="en-US" altLang="ja-JP" sz="900" dirty="0">
                <a:solidFill>
                  <a:srgbClr val="000000"/>
                </a:solidFill>
              </a:rPr>
              <a:t>  </a:t>
            </a:r>
            <a:r>
              <a:rPr lang="en-US" altLang="ja-JP" sz="900" dirty="0" err="1">
                <a:solidFill>
                  <a:srgbClr val="000000"/>
                </a:solidFill>
              </a:rPr>
              <a:t>Co.,Ltd</a:t>
            </a:r>
            <a:r>
              <a:rPr lang="en-US" altLang="ja-JP" sz="900" dirty="0">
                <a:solidFill>
                  <a:srgbClr val="000000"/>
                </a:solidFill>
              </a:rPr>
              <a:t> </a:t>
            </a:r>
            <a:endParaRPr lang="ja-JP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4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512763" y="33338"/>
            <a:ext cx="4017962" cy="3206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1800" dirty="0">
                <a:solidFill>
                  <a:prstClr val="white"/>
                </a:solidFill>
              </a:rPr>
              <a:t>つみたて投資クイズ①</a:t>
            </a:r>
          </a:p>
        </p:txBody>
      </p:sp>
      <p:sp>
        <p:nvSpPr>
          <p:cNvPr id="22531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D9A09CE-019B-4106-A989-74652471A02E}" type="slidenum">
              <a:rPr lang="ja-JP" altLang="en-US">
                <a:solidFill>
                  <a:srgbClr val="FFFFFF"/>
                </a:solidFill>
              </a:rPr>
              <a:pPr/>
              <a:t>5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2038350" y="5751513"/>
            <a:ext cx="5545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①約72万円　②約90万円　③約139万円</a:t>
            </a:r>
          </a:p>
        </p:txBody>
      </p:sp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85963"/>
            <a:ext cx="49863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テキスト ボックス 2"/>
          <p:cNvSpPr txBox="1">
            <a:spLocks noChangeArrowheads="1"/>
          </p:cNvSpPr>
          <p:nvPr/>
        </p:nvSpPr>
        <p:spPr bwMode="auto">
          <a:xfrm>
            <a:off x="396875" y="647700"/>
            <a:ext cx="82677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【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問題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】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毎月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万円ずつ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年間、次の商品に「つみたて投資」をした場合、</a:t>
            </a:r>
            <a:endParaRPr lang="en-US" altLang="ja-JP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　　　　　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年後にいくらになるでしょうか？</a:t>
            </a:r>
            <a:endParaRPr lang="en-US" altLang="ja-JP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　　　　　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ja-JP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投資金額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=1</a:t>
            </a:r>
            <a:r>
              <a:rPr lang="ja-JP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万円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×12</a:t>
            </a:r>
            <a:r>
              <a:rPr lang="ja-JP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ヶ月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×10</a:t>
            </a:r>
            <a:r>
              <a:rPr lang="ja-JP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年間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=120</a:t>
            </a:r>
            <a:r>
              <a:rPr lang="ja-JP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万円</a:t>
            </a:r>
            <a:endParaRPr lang="en-US" altLang="ja-JP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287523" y="5644773"/>
            <a:ext cx="2474902" cy="670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779912" y="6378981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620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D6E0-EFB9-CB47-8FD2-2FA75C07FE76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658632"/>
            <a:ext cx="4086840" cy="14646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7566" y="4953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■つみたて投資のポイント</a:t>
            </a:r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0278"/>
            <a:ext cx="4580518" cy="148791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9" y="1916832"/>
            <a:ext cx="4572000" cy="287905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87" y="4834526"/>
            <a:ext cx="3537848" cy="2002016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6660232" y="6453336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134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FF5D3-0E1D-4791-A9BB-B730AD3F8EA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17366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1908175" y="5157788"/>
            <a:ext cx="583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>
                <a:latin typeface="Times New Roman" panose="02020603050405020304" pitchFamily="18" charset="0"/>
              </a:rPr>
              <a:t>①約150万円　②約196万円　③約241万円</a:t>
            </a:r>
          </a:p>
        </p:txBody>
      </p:sp>
      <p:sp>
        <p:nvSpPr>
          <p:cNvPr id="9" name="円/楕円 8"/>
          <p:cNvSpPr/>
          <p:nvPr/>
        </p:nvSpPr>
        <p:spPr>
          <a:xfrm>
            <a:off x="5436096" y="5062576"/>
            <a:ext cx="2474902" cy="670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80155" y="6216650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39552" y="44624"/>
            <a:ext cx="4017962" cy="3206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1800" dirty="0">
                <a:solidFill>
                  <a:prstClr val="white"/>
                </a:solidFill>
              </a:rPr>
              <a:t>つみたて投資クイズ②</a:t>
            </a:r>
          </a:p>
        </p:txBody>
      </p:sp>
    </p:spTree>
    <p:extLst>
      <p:ext uri="{BB962C8B-B14F-4D97-AF65-F5344CB8AC3E}">
        <p14:creationId xmlns:p14="http://schemas.microsoft.com/office/powerpoint/2010/main" val="17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B14811F-FCD2-432F-A4C4-B726CFFD4070}" type="slidenum">
              <a:rPr lang="ja-JP" altLang="en-US">
                <a:solidFill>
                  <a:srgbClr val="FFFFFF"/>
                </a:solidFill>
              </a:rPr>
              <a:pPr/>
              <a:t>8</a:t>
            </a:fld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403244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この毎月ひたすら同じ金額を“つみたて投資”</a:t>
            </a:r>
            <a:endParaRPr lang="en-US" altLang="ja-JP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していく手法のことを、</a:t>
            </a:r>
            <a:endParaRPr lang="en-US" altLang="ja-JP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47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「ドルコスト平均法」</a:t>
            </a:r>
            <a:r>
              <a:rPr lang="ja-JP" alt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といいます。</a:t>
            </a:r>
            <a:endParaRPr lang="en-US" altLang="ja-JP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英語では、</a:t>
            </a:r>
            <a:endParaRPr lang="en-US" altLang="ja-JP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lang="en-US" altLang="ja-JP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Dollar-Cost Averaging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lang="en-US" altLang="ja-JP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Investment</a:t>
            </a:r>
            <a:r>
              <a:rPr lang="ja-JP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などと表記されます。</a:t>
            </a:r>
            <a:endParaRPr lang="en-US" altLang="ja-JP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98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D6E0-EFB9-CB47-8FD2-2FA75C07FE76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2555" t="9516"/>
          <a:stretch/>
        </p:blipFill>
        <p:spPr>
          <a:xfrm>
            <a:off x="1158240" y="1310640"/>
            <a:ext cx="7081520" cy="43956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46247" y="655320"/>
            <a:ext cx="640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Q.</a:t>
            </a:r>
            <a:r>
              <a:rPr lang="ja-JP" altLang="en-US" dirty="0"/>
              <a:t>つみたて投資をした時、一番成績が良いのは何色でしょうか？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3635896" y="6429737"/>
            <a:ext cx="35118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Lato"/>
              </a:rPr>
              <a:t>出所：ドルコスト平均法協会</a:t>
            </a:r>
            <a:endParaRPr lang="ja-JP" altLang="en-US" sz="1200" dirty="0"/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467544" y="0"/>
            <a:ext cx="2962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bg1"/>
                </a:solidFill>
              </a:rPr>
              <a:t>つみたて体験ゲーム２０年目</a:t>
            </a:r>
          </a:p>
        </p:txBody>
      </p:sp>
    </p:spTree>
    <p:extLst>
      <p:ext uri="{BB962C8B-B14F-4D97-AF65-F5344CB8AC3E}">
        <p14:creationId xmlns:p14="http://schemas.microsoft.com/office/powerpoint/2010/main" val="36640179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7F7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AFA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クラリティ">
  <a:themeElements>
    <a:clrScheme name="ユーザー定義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E3E1DC"/>
      </a:accent2>
      <a:accent3>
        <a:srgbClr val="FFE0CB"/>
      </a:accent3>
      <a:accent4>
        <a:srgbClr val="909465"/>
      </a:accent4>
      <a:accent5>
        <a:srgbClr val="ECE1D6"/>
      </a:accent5>
      <a:accent6>
        <a:srgbClr val="FEECD2"/>
      </a:accent6>
      <a:hlink>
        <a:srgbClr val="E68200"/>
      </a:hlink>
      <a:folHlink>
        <a:srgbClr val="FFA94A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ユーザー定義 1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E3E1DC"/>
    </a:accent2>
    <a:accent3>
      <a:srgbClr val="FFE0CB"/>
    </a:accent3>
    <a:accent4>
      <a:srgbClr val="909465"/>
    </a:accent4>
    <a:accent5>
      <a:srgbClr val="ECE1D6"/>
    </a:accent5>
    <a:accent6>
      <a:srgbClr val="FEECD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2379</Words>
  <Application>Microsoft Office PowerPoint</Application>
  <PresentationFormat>画面に合わせる (4:3)</PresentationFormat>
  <Paragraphs>569</Paragraphs>
  <Slides>49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62" baseType="lpstr">
      <vt:lpstr>HGP創英角ｺﾞｼｯｸUB</vt:lpstr>
      <vt:lpstr>HG丸ｺﾞｼｯｸM-PRO</vt:lpstr>
      <vt:lpstr>HG創英角ｺﾞｼｯｸUB</vt:lpstr>
      <vt:lpstr>Hiragino Kaku Gothic Pro</vt:lpstr>
      <vt:lpstr>Lato</vt:lpstr>
      <vt:lpstr>微軟正黑體</vt:lpstr>
      <vt:lpstr>ＭＳ Ｐゴシック</vt:lpstr>
      <vt:lpstr>Arial</vt:lpstr>
      <vt:lpstr>Calibri</vt:lpstr>
      <vt:lpstr>Times New Roman</vt:lpstr>
      <vt:lpstr>Wingdings</vt:lpstr>
      <vt:lpstr>標準デザイン</vt:lpstr>
      <vt:lpstr>クラリティ</vt:lpstr>
      <vt:lpstr>企業型確定拠出年金制度 導入前　投資教育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ドルコストつみたての選択肢③：確定拠出年金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“じぶん年金塾”　～お試し１日講座～</dc:title>
  <dc:creator>Hirokazu Ando</dc:creator>
  <cp:lastModifiedBy>Hirokazu Ando</cp:lastModifiedBy>
  <cp:revision>209</cp:revision>
  <cp:lastPrinted>2016-09-20T08:07:37Z</cp:lastPrinted>
  <dcterms:created xsi:type="dcterms:W3CDTF">2015-11-18T23:50:52Z</dcterms:created>
  <dcterms:modified xsi:type="dcterms:W3CDTF">2017-02-02T06:34:19Z</dcterms:modified>
</cp:coreProperties>
</file>